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6"/>
  </p:notesMasterIdLst>
  <p:sldIdLst>
    <p:sldId id="256" r:id="rId2"/>
    <p:sldId id="292" r:id="rId3"/>
    <p:sldId id="293" r:id="rId4"/>
    <p:sldId id="294" r:id="rId5"/>
    <p:sldId id="295" r:id="rId6"/>
    <p:sldId id="296" r:id="rId7"/>
    <p:sldId id="303" r:id="rId8"/>
    <p:sldId id="297" r:id="rId9"/>
    <p:sldId id="298" r:id="rId10"/>
    <p:sldId id="299" r:id="rId11"/>
    <p:sldId id="300" r:id="rId12"/>
    <p:sldId id="301" r:id="rId13"/>
    <p:sldId id="302" r:id="rId14"/>
    <p:sldId id="29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4" autoAdjust="0"/>
    <p:restoredTop sz="94717" autoAdjust="0"/>
  </p:normalViewPr>
  <p:slideViewPr>
    <p:cSldViewPr>
      <p:cViewPr>
        <p:scale>
          <a:sx n="90" d="100"/>
          <a:sy n="90" d="100"/>
        </p:scale>
        <p:origin x="-570" y="-3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78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201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D29BD1-6308-4674-B52A-45719BD84E93}" type="datetimeFigureOut">
              <a:rPr lang="en-US" smtClean="0"/>
              <a:pPr/>
              <a:t>12/4/2012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110986-E531-4161-834D-0091D57AD6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905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110986-E531-4161-834D-0091D57AD61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110986-E531-4161-834D-0091D57AD613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A6DE2-A9C9-4DF9-8BBE-3D483D1585A6}" type="datetime1">
              <a:rPr lang="en-US" smtClean="0"/>
              <a:pPr/>
              <a:t>12/4/2012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David Pearce - www.abolitionist.com</a:t>
            </a: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B0C02AD-1493-4376-9AF0-EF851912C06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EC754-F51A-4D00-A370-1F3F6D29EFBF}" type="datetime1">
              <a:rPr lang="en-US" smtClean="0"/>
              <a:pPr/>
              <a:t>12/4/2012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David Pearce - www.abolitionist.com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C02AD-1493-4376-9AF0-EF851912C0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3B0C02AD-1493-4376-9AF0-EF851912C06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1A43E-DC8F-42EF-BF01-9462C32CD548}" type="datetime1">
              <a:rPr lang="en-US" smtClean="0"/>
              <a:pPr/>
              <a:t>12/4/2012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David Pearce - www.abolitionist.com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0B10-243F-47D6-B8BC-461971431A25}" type="datetime1">
              <a:rPr lang="en-US" smtClean="0"/>
              <a:pPr/>
              <a:t>12/4/2012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David Pearce - www.abolitionist.com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3B0C02AD-1493-4376-9AF0-EF851912C06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David Pearce - www.abolitionist.com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06734-FB88-4AA7-9C20-75B5DDDD95D3}" type="datetime1">
              <a:rPr lang="en-US" smtClean="0"/>
              <a:pPr/>
              <a:t>12/4/2012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B0C02AD-1493-4376-9AF0-EF851912C06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915A4CF-D255-42FA-84FA-B99AF0943483}" type="datetime1">
              <a:rPr lang="en-US" smtClean="0"/>
              <a:pPr/>
              <a:t>12/4/2012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David Pearce - www.abolitionist.com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C02AD-1493-4376-9AF0-EF851912C06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329C5-3072-49CE-86B8-29F07BFB6EE4}" type="datetime1">
              <a:rPr lang="en-US" smtClean="0"/>
              <a:pPr/>
              <a:t>12/4/2012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en-US" smtClean="0"/>
              <a:t>David Pearce - www.abolitionist.com</a:t>
            </a:r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3B0C02AD-1493-4376-9AF0-EF851912C06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00E57-BCF5-44FD-8611-66F9A2DABD82}" type="datetime1">
              <a:rPr lang="en-US" smtClean="0"/>
              <a:pPr/>
              <a:t>12/4/2012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David Pearce - www.abolitionist.com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3B0C02AD-1493-4376-9AF0-EF851912C0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6876-5D14-4225-BD32-59064FAAE4D6}" type="datetime1">
              <a:rPr lang="en-US" smtClean="0"/>
              <a:pPr/>
              <a:t>12/4/2012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David Pearce - www.abolitionist.com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B0C02AD-1493-4376-9AF0-EF851912C0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B0C02AD-1493-4376-9AF0-EF851912C06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73351-1D91-4B3C-B9D6-C8D9D10A689D}" type="datetime1">
              <a:rPr lang="en-US" smtClean="0"/>
              <a:pPr/>
              <a:t>12/4/2012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en-US" smtClean="0"/>
              <a:t>David Pearce - www.abolitionist.com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3B0C02AD-1493-4376-9AF0-EF851912C06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AD3141E-5FEC-4D53-8683-322D631D3FC7}" type="datetime1">
              <a:rPr lang="en-US" smtClean="0"/>
              <a:pPr/>
              <a:t>12/4/2012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en-US" smtClean="0"/>
              <a:t>David Pearce - www.abolitionist.com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5866D6D-4563-46F9-90B6-F618310254CA}" type="datetime1">
              <a:rPr lang="en-US" smtClean="0"/>
              <a:pPr/>
              <a:t>12/4/2012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David Pearce - www.abolitionist.com</a:t>
            </a: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B0C02AD-1493-4376-9AF0-EF851912C06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iointelligence-explosion.com/parable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Moravec's_paradox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singularityu.org/" TargetMode="External"/><Relationship Id="rId2" Type="http://schemas.openxmlformats.org/officeDocument/2006/relationships/hyperlink" Target="http://www.kurzweilai.net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lesswrong.com/" TargetMode="External"/><Relationship Id="rId2" Type="http://schemas.openxmlformats.org/officeDocument/2006/relationships/hyperlink" Target="http://singularity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consc.net/papers/singularity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James\Documents\Hedonistic Imperative\images\phot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0460" y="2924175"/>
            <a:ext cx="4595480" cy="2872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0"/>
            <a:ext cx="7772400" cy="1371600"/>
          </a:xfrm>
        </p:spPr>
        <p:txBody>
          <a:bodyPr>
            <a:normAutofit fontScale="90000"/>
          </a:bodyPr>
          <a:lstStyle/>
          <a:p>
            <a:r>
              <a:rPr lang="en-US" sz="2200" dirty="0"/>
              <a:t>AN </a:t>
            </a:r>
            <a:r>
              <a:rPr lang="en-US" sz="2200" dirty="0" smtClean="0"/>
              <a:t>ORGANIC SINGULARITY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Will Humanity's Successors Be Our Descendants</a:t>
            </a:r>
            <a:r>
              <a:rPr lang="en-US" sz="2000" dirty="0" smtClean="0"/>
              <a:t>?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/>
              <a:t>How recursively self-improving organic robots will modify their own</a:t>
            </a:r>
            <a:br>
              <a:rPr lang="en-US" sz="1600" dirty="0"/>
            </a:br>
            <a:r>
              <a:rPr lang="en-US" sz="1600" dirty="0"/>
              <a:t>source code and bootstrap our way to full-spectrum </a:t>
            </a:r>
            <a:r>
              <a:rPr lang="en-US" sz="1600" dirty="0" err="1"/>
              <a:t>superintelligence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2700" cap="small" dirty="0" smtClean="0">
                <a:solidFill>
                  <a:schemeClr val="tx1"/>
                </a:solidFill>
              </a:rPr>
              <a:t>David Pearce</a:t>
            </a:r>
            <a:endParaRPr lang="en-US" sz="2700" cap="small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28700" y="4328586"/>
            <a:ext cx="701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200" b="1" dirty="0">
              <a:solidFill>
                <a:schemeClr val="tx2"/>
              </a:solidFill>
            </a:endParaRPr>
          </a:p>
          <a:p>
            <a:pPr algn="ctr"/>
            <a:r>
              <a:rPr lang="en-US" sz="1200" b="1" dirty="0" smtClean="0"/>
              <a:t>“</a:t>
            </a:r>
            <a:r>
              <a:rPr lang="en-US" sz="1200" b="1" i="1" dirty="0" smtClean="0"/>
              <a:t>THE </a:t>
            </a:r>
            <a:r>
              <a:rPr lang="en-US" sz="1200" b="1" i="1" dirty="0"/>
              <a:t>BRAIN is wider than the sky</a:t>
            </a:r>
            <a:r>
              <a:rPr lang="en-US" sz="1200" b="1" i="1" dirty="0" smtClean="0"/>
              <a:t>,</a:t>
            </a:r>
            <a:endParaRPr lang="en-US" sz="1200" b="1" i="1" dirty="0"/>
          </a:p>
          <a:p>
            <a:pPr algn="ctr"/>
            <a:r>
              <a:rPr lang="en-US" sz="1200" b="1" i="1" dirty="0" smtClean="0"/>
              <a:t>For</a:t>
            </a:r>
            <a:r>
              <a:rPr lang="en-US" sz="1200" b="1" i="1" dirty="0"/>
              <a:t>, put them side by side</a:t>
            </a:r>
            <a:r>
              <a:rPr lang="en-US" sz="1200" b="1" i="1" dirty="0" smtClean="0"/>
              <a:t>,</a:t>
            </a:r>
            <a:endParaRPr lang="en-US" sz="1200" b="1" i="1" dirty="0"/>
          </a:p>
          <a:p>
            <a:pPr algn="ctr"/>
            <a:r>
              <a:rPr lang="en-US" sz="1200" b="1" i="1" dirty="0"/>
              <a:t>The one the other will </a:t>
            </a:r>
            <a:r>
              <a:rPr lang="en-US" sz="1200" b="1" i="1" dirty="0" smtClean="0"/>
              <a:t>include</a:t>
            </a:r>
            <a:endParaRPr lang="en-US" sz="1200" b="1" i="1" dirty="0"/>
          </a:p>
          <a:p>
            <a:pPr algn="ctr"/>
            <a:r>
              <a:rPr lang="en-US" sz="1200" b="1" i="1" dirty="0" smtClean="0"/>
              <a:t>With </a:t>
            </a:r>
            <a:r>
              <a:rPr lang="en-US" sz="1200" b="1" i="1" dirty="0"/>
              <a:t>ease, and you beside</a:t>
            </a:r>
            <a:r>
              <a:rPr lang="en-US" sz="1200" b="1" i="1" dirty="0" smtClean="0"/>
              <a:t>.</a:t>
            </a:r>
            <a:r>
              <a:rPr lang="en-US" sz="1200" b="1" dirty="0" smtClean="0"/>
              <a:t>”</a:t>
            </a:r>
            <a:endParaRPr lang="en-US" sz="1200" b="1" dirty="0"/>
          </a:p>
          <a:p>
            <a:pPr algn="ctr"/>
            <a:r>
              <a:rPr lang="en-US" sz="1200" b="1" dirty="0"/>
              <a:t>Emily Dickinson (</a:t>
            </a:r>
            <a:r>
              <a:rPr lang="en-US" sz="1200" b="1" dirty="0" smtClean="0"/>
              <a:t>1830-86</a:t>
            </a:r>
            <a:r>
              <a:rPr lang="en-US" sz="1200" b="1" dirty="0"/>
              <a:t>)</a:t>
            </a:r>
            <a:endParaRPr lang="en-US" sz="1200" dirty="0" smtClean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028700" y="2743200"/>
            <a:ext cx="7239000" cy="7620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1600" b="1" kern="1200" cap="all" spc="25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None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None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None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b="0" spc="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228600" y="6400800"/>
            <a:ext cx="6172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http://www.biointelligence-explosion.com</a:t>
            </a:r>
            <a:r>
              <a:rPr lang="en-US" sz="1100" dirty="0" smtClean="0"/>
              <a:t>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Can Mind-Uploading Finesse Our Ignorance?</a:t>
            </a:r>
            <a:endParaRPr lang="en-US" sz="2000" i="1" dirty="0"/>
          </a:p>
        </p:txBody>
      </p:sp>
      <p:sp>
        <p:nvSpPr>
          <p:cNvPr id="5" name="Rectangle 4"/>
          <p:cNvSpPr/>
          <p:nvPr/>
        </p:nvSpPr>
        <p:spPr>
          <a:xfrm>
            <a:off x="361949" y="1524000"/>
            <a:ext cx="779145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/>
              <a:t>MIND UPLOADING</a:t>
            </a:r>
          </a:p>
          <a:p>
            <a:pPr algn="ctr"/>
            <a:r>
              <a:rPr lang="en-US" sz="1200" dirty="0"/>
              <a:t>Can humans scan, </a:t>
            </a:r>
            <a:r>
              <a:rPr lang="en-US" sz="1200" dirty="0" err="1"/>
              <a:t>digitise</a:t>
            </a:r>
            <a:r>
              <a:rPr lang="en-US" sz="1200" dirty="0"/>
              <a:t> and upload our minds into another </a:t>
            </a:r>
            <a:r>
              <a:rPr lang="en-US" sz="1200" dirty="0" smtClean="0"/>
              <a:t>“substrate”?</a:t>
            </a:r>
            <a:endParaRPr lang="en-US" sz="1200" dirty="0"/>
          </a:p>
          <a:p>
            <a:r>
              <a:rPr lang="en-US" sz="1200" dirty="0"/>
              <a:t/>
            </a:r>
            <a:br>
              <a:rPr lang="en-US" sz="1200" dirty="0"/>
            </a:br>
            <a:endParaRPr lang="en-US" sz="1200" dirty="0"/>
          </a:p>
          <a:p>
            <a:r>
              <a:rPr lang="en-US" sz="1200" dirty="0"/>
              <a:t>Questions:</a:t>
            </a:r>
          </a:p>
          <a:p>
            <a:r>
              <a:rPr lang="en-US" sz="1200" dirty="0"/>
              <a:t>First, given finite, real-world computational resources, can software executed on a classical serial digital computer - or a massively (classically) parallel connectionist system - faithfully emulate the external </a:t>
            </a:r>
            <a:r>
              <a:rPr lang="en-US" sz="1200" dirty="0" err="1"/>
              <a:t>behaviour</a:t>
            </a:r>
            <a:r>
              <a:rPr lang="en-US" sz="1200" dirty="0"/>
              <a:t> of an embodied human mind/brain?</a:t>
            </a:r>
          </a:p>
          <a:p>
            <a:r>
              <a:rPr lang="en-US" sz="1200" dirty="0"/>
              <a:t/>
            </a:r>
            <a:br>
              <a:rPr lang="en-US" sz="1200" dirty="0"/>
            </a:br>
            <a:endParaRPr lang="en-US" sz="1200" dirty="0"/>
          </a:p>
          <a:p>
            <a:r>
              <a:rPr lang="en-US" sz="1200" dirty="0"/>
              <a:t>Second, can a classical digital computer - or a massively (classically) parallel connectionist system - emulate the intrinsic phenomenology of our minds:  multiple bound perceptual objects simultaneously populating a unitary experiential field instantiated by a fleetingly unitary self?</a:t>
            </a:r>
          </a:p>
          <a:p>
            <a:r>
              <a:rPr lang="en-US" sz="1200" dirty="0"/>
              <a:t/>
            </a:r>
            <a:br>
              <a:rPr lang="en-US" sz="1200" dirty="0"/>
            </a:br>
            <a:endParaRPr lang="en-US" sz="1200" dirty="0"/>
          </a:p>
          <a:p>
            <a:r>
              <a:rPr lang="en-US" sz="1200" dirty="0"/>
              <a:t>Our answers will depend on our candidate solution to the Hard Problem of consciousness and the binding problem. Are our bound phenomenal minds classical or quantum computers?</a:t>
            </a:r>
          </a:p>
          <a:p>
            <a:r>
              <a:rPr lang="en-US" sz="1200" dirty="0"/>
              <a:t/>
            </a:r>
            <a:br>
              <a:rPr lang="en-US" sz="1200" dirty="0"/>
            </a:br>
            <a:endParaRPr lang="en-US" sz="1200" dirty="0"/>
          </a:p>
          <a:p>
            <a:r>
              <a:rPr lang="en-US" sz="1000" dirty="0" smtClean="0"/>
              <a:t>Refs:</a:t>
            </a:r>
            <a:endParaRPr lang="en-US" sz="1000" dirty="0"/>
          </a:p>
          <a:p>
            <a:r>
              <a:rPr lang="en-US" sz="1000" dirty="0" err="1" smtClean="0"/>
              <a:t>Tegmark</a:t>
            </a:r>
            <a:r>
              <a:rPr lang="en-US" sz="1000" dirty="0"/>
              <a:t>, M. (2000). Why the brain is probably not a quantum computer. Information. Science, 128(3-4), 155-79. [26] Woolf, N. J., </a:t>
            </a:r>
            <a:r>
              <a:rPr lang="en-US" sz="1000" dirty="0" err="1"/>
              <a:t>Hameroff</a:t>
            </a:r>
            <a:r>
              <a:rPr lang="en-US" sz="1000" dirty="0"/>
              <a:t>, S. R. (2001).</a:t>
            </a:r>
          </a:p>
          <a:p>
            <a:r>
              <a:rPr lang="en-US" sz="1000" dirty="0"/>
              <a:t>Why The Brain Is Probably A Quantum Computer: </a:t>
            </a:r>
            <a:r>
              <a:rPr lang="en-US" sz="1000" dirty="0">
                <a:hlinkClick r:id="rId2"/>
              </a:rPr>
              <a:t>http://www.biointelligence-explosion.com/parable.html</a:t>
            </a:r>
            <a:endParaRPr lang="en-US" sz="1000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6400800"/>
            <a:ext cx="6172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http://www.biointelligence-explosion.com</a:t>
            </a:r>
            <a:r>
              <a:rPr lang="en-US" sz="1100" dirty="0" smtClean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367951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Four Controversial Predictions</a:t>
            </a:r>
            <a:endParaRPr lang="en-US" sz="2000" i="1" dirty="0"/>
          </a:p>
        </p:txBody>
      </p:sp>
      <p:sp>
        <p:nvSpPr>
          <p:cNvPr id="5" name="Rectangle 4"/>
          <p:cNvSpPr/>
          <p:nvPr/>
        </p:nvSpPr>
        <p:spPr>
          <a:xfrm>
            <a:off x="361949" y="1524000"/>
            <a:ext cx="779145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/>
              <a:t> </a:t>
            </a:r>
            <a:endParaRPr lang="en-US" sz="1600" dirty="0" smtClean="0"/>
          </a:p>
          <a:p>
            <a:r>
              <a:rPr lang="en-US" sz="1600" dirty="0" smtClean="0"/>
              <a:t>1) Classical digital computers will never be non-trivially conscious. </a:t>
            </a:r>
          </a:p>
          <a:p>
            <a:endParaRPr lang="en-US" sz="1600" dirty="0"/>
          </a:p>
          <a:p>
            <a:r>
              <a:rPr lang="en-US" sz="1600" dirty="0"/>
              <a:t>2) Software-based minds are physically impossible; the Strong Physical Church-Turing thesis is false</a:t>
            </a:r>
            <a:r>
              <a:rPr lang="en-US" sz="1600" dirty="0" smtClean="0"/>
              <a:t>.</a:t>
            </a:r>
          </a:p>
          <a:p>
            <a:endParaRPr lang="en-US" sz="1600" dirty="0"/>
          </a:p>
          <a:p>
            <a:r>
              <a:rPr lang="en-US" sz="1600" dirty="0"/>
              <a:t>3) Humans will never </a:t>
            </a:r>
            <a:r>
              <a:rPr lang="en-US" sz="1600" dirty="0" smtClean="0"/>
              <a:t>“upload” </a:t>
            </a:r>
            <a:r>
              <a:rPr lang="en-US" sz="1600" dirty="0"/>
              <a:t>our minds; the phenomenal binding problem defeats the possibility of our digital emulation</a:t>
            </a:r>
            <a:r>
              <a:rPr lang="en-US" sz="1600" dirty="0" smtClean="0"/>
              <a:t>.</a:t>
            </a:r>
          </a:p>
          <a:p>
            <a:endParaRPr lang="en-US" sz="1600" dirty="0"/>
          </a:p>
          <a:p>
            <a:r>
              <a:rPr lang="en-US" sz="1600" dirty="0" smtClean="0"/>
              <a:t>4) Future </a:t>
            </a:r>
            <a:r>
              <a:rPr lang="en-US" sz="1600" dirty="0"/>
              <a:t>experimental apparatus sensitive enough to detect quantum coherence in a macroscopic mind/brain on sub-picosecond timescales will detect, not merely random psychotic </a:t>
            </a:r>
            <a:r>
              <a:rPr lang="en-US" sz="1600" dirty="0" smtClean="0"/>
              <a:t>“noise”, </a:t>
            </a:r>
            <a:r>
              <a:rPr lang="en-US" sz="1600" dirty="0"/>
              <a:t>but quantum coherent states - states isomorphic to the bound </a:t>
            </a:r>
            <a:r>
              <a:rPr lang="en-US" sz="1600" dirty="0" err="1"/>
              <a:t>macroqualia</a:t>
            </a:r>
            <a:r>
              <a:rPr lang="en-US" sz="1600" dirty="0"/>
              <a:t> / dynamic objects making up our </a:t>
            </a:r>
            <a:r>
              <a:rPr lang="en-US" sz="1600" dirty="0" smtClean="0"/>
              <a:t>egocentric </a:t>
            </a:r>
            <a:r>
              <a:rPr lang="en-US" sz="1600" dirty="0"/>
              <a:t>virtual worlds.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6400800"/>
            <a:ext cx="6172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http://www.biointelligence-explosion.com</a:t>
            </a:r>
            <a:r>
              <a:rPr lang="en-US" sz="1100" dirty="0" smtClean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1589266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cap="small" dirty="0" err="1" smtClean="0"/>
              <a:t>Shulgin</a:t>
            </a:r>
            <a:endParaRPr lang="en-US" sz="2000" i="1" dirty="0"/>
          </a:p>
        </p:txBody>
      </p:sp>
      <p:sp>
        <p:nvSpPr>
          <p:cNvPr id="5" name="Rectangle 4"/>
          <p:cNvSpPr/>
          <p:nvPr/>
        </p:nvSpPr>
        <p:spPr>
          <a:xfrm>
            <a:off x="361949" y="1524000"/>
            <a:ext cx="779145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Hyper-intelligent </a:t>
            </a:r>
            <a:r>
              <a:rPr lang="en-US" sz="1400" dirty="0"/>
              <a:t>organic minds will systematically explore the </a:t>
            </a:r>
            <a:r>
              <a:rPr lang="en-US" sz="1400" dirty="0" smtClean="0"/>
              <a:t>“bound” </a:t>
            </a:r>
            <a:r>
              <a:rPr lang="en-US" sz="1400" dirty="0"/>
              <a:t>subjective properties of matter and energy</a:t>
            </a:r>
            <a:r>
              <a:rPr lang="en-US" sz="1400" dirty="0" smtClean="0"/>
              <a:t>: </a:t>
            </a:r>
            <a:r>
              <a:rPr lang="en-US" sz="1400" dirty="0"/>
              <a:t>state-spaces of consciousness that do not (yet</a:t>
            </a:r>
            <a:r>
              <a:rPr lang="en-US" sz="1400" dirty="0" smtClean="0"/>
              <a:t>) play </a:t>
            </a:r>
            <a:r>
              <a:rPr lang="en-US" sz="1400" dirty="0"/>
              <a:t>any information-</a:t>
            </a:r>
            <a:r>
              <a:rPr lang="en-US" sz="1400" dirty="0" err="1"/>
              <a:t>signalling</a:t>
            </a:r>
            <a:r>
              <a:rPr lang="en-US" sz="1400" dirty="0"/>
              <a:t> role in living organisms, and are impenetrable to investigation by digital zombies. Classical digital zombies are invincibly ignorant, and invincibly ignorant of their own ignorance. </a:t>
            </a:r>
            <a:endParaRPr lang="en-US" sz="1400" dirty="0" smtClean="0"/>
          </a:p>
          <a:p>
            <a:endParaRPr lang="en-US" sz="1400" dirty="0" smtClean="0"/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endParaRPr lang="en-US" sz="1400" dirty="0" smtClean="0"/>
          </a:p>
          <a:p>
            <a:r>
              <a:rPr lang="en-US" sz="1400" dirty="0" err="1" smtClean="0"/>
              <a:t>PiHKAL</a:t>
            </a:r>
            <a:r>
              <a:rPr lang="en-US" sz="1400" dirty="0"/>
              <a:t>: http://www.erowid.org/library/books_online/pihkal/pihkal.shtml</a:t>
            </a:r>
          </a:p>
          <a:p>
            <a:r>
              <a:rPr lang="en-US" sz="1400" dirty="0" err="1" smtClean="0"/>
              <a:t>TiHKAL</a:t>
            </a:r>
            <a:r>
              <a:rPr lang="en-US" sz="1400" dirty="0" smtClean="0"/>
              <a:t>: </a:t>
            </a:r>
            <a:r>
              <a:rPr lang="en-US" sz="1400" dirty="0"/>
              <a:t>http://www.erowid.org/library/books_online/tihkal/tihkal.shtml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6400800"/>
            <a:ext cx="6172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http://www.biointelligence-explosion.com</a:t>
            </a:r>
            <a:r>
              <a:rPr lang="en-US" sz="1100" dirty="0" smtClean="0"/>
              <a:t>/</a:t>
            </a:r>
          </a:p>
        </p:txBody>
      </p:sp>
      <p:pic>
        <p:nvPicPr>
          <p:cNvPr id="1026" name="Picture 2" descr="C:\Users\James\Documents\Hedonistic Imperative\images\pihk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2595" y="2496935"/>
            <a:ext cx="1963710" cy="2962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James\Documents\Hedonistic Imperative\images\tihka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0605" y="2532263"/>
            <a:ext cx="1961073" cy="2927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9302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cap="small" dirty="0" smtClean="0"/>
              <a:t>Safety</a:t>
            </a:r>
            <a:endParaRPr lang="en-US" sz="2000" i="1" dirty="0"/>
          </a:p>
        </p:txBody>
      </p:sp>
      <p:sp>
        <p:nvSpPr>
          <p:cNvPr id="5" name="Rectangle 4"/>
          <p:cNvSpPr/>
          <p:nvPr/>
        </p:nvSpPr>
        <p:spPr>
          <a:xfrm>
            <a:off x="361949" y="1524000"/>
            <a:ext cx="779145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/>
              <a:t>Are some forms of knowledge too dangerous to explore</a:t>
            </a:r>
            <a:r>
              <a:rPr lang="en-US" sz="1600" b="1" dirty="0" smtClean="0"/>
              <a:t>?</a:t>
            </a:r>
            <a:endParaRPr lang="en-US" sz="1600" b="1" dirty="0"/>
          </a:p>
          <a:p>
            <a:pPr algn="ctr"/>
            <a:endParaRPr lang="en-US" sz="1600" dirty="0"/>
          </a:p>
          <a:p>
            <a:pPr algn="ctr"/>
            <a:r>
              <a:rPr lang="en-US" sz="1600" dirty="0" smtClean="0"/>
              <a:t>“</a:t>
            </a:r>
            <a:r>
              <a:rPr lang="en-US" sz="1600" i="1" dirty="0" smtClean="0"/>
              <a:t>The </a:t>
            </a:r>
            <a:r>
              <a:rPr lang="en-US" sz="1600" i="1" dirty="0"/>
              <a:t>mind is its own place, and in itself</a:t>
            </a:r>
          </a:p>
          <a:p>
            <a:pPr algn="ctr"/>
            <a:r>
              <a:rPr lang="en-US" sz="1600" i="1" dirty="0"/>
              <a:t>Can make a Heav'n of Hell, a Hell of </a:t>
            </a:r>
            <a:r>
              <a:rPr lang="en-US" sz="1600" i="1" dirty="0" smtClean="0"/>
              <a:t>Heaven</a:t>
            </a:r>
            <a:r>
              <a:rPr lang="en-US" sz="1600" dirty="0" smtClean="0"/>
              <a:t>”</a:t>
            </a:r>
            <a:endParaRPr lang="en-US" sz="1600" dirty="0"/>
          </a:p>
          <a:p>
            <a:pPr algn="ctr"/>
            <a:r>
              <a:rPr lang="en-US" sz="1600" dirty="0"/>
              <a:t>(Satan, in Milton's Paradise Lost)</a:t>
            </a:r>
          </a:p>
          <a:p>
            <a:pPr algn="ctr"/>
            <a:endParaRPr lang="en-US" sz="1600" dirty="0"/>
          </a:p>
          <a:p>
            <a:r>
              <a:rPr lang="en-US" sz="1600" dirty="0"/>
              <a:t>Genetic recalibration of the set-point of our hedonic treadmill can</a:t>
            </a:r>
            <a:r>
              <a:rPr lang="en-US" sz="1600" dirty="0" smtClean="0"/>
              <a:t>:</a:t>
            </a:r>
          </a:p>
          <a:p>
            <a:endParaRPr lang="en-US" sz="1600" dirty="0"/>
          </a:p>
          <a:p>
            <a:r>
              <a:rPr lang="en-US" sz="1600" dirty="0"/>
              <a:t>1 ) enrich the </a:t>
            </a:r>
            <a:r>
              <a:rPr lang="en-US" sz="1600" dirty="0" smtClean="0"/>
              <a:t>quality </a:t>
            </a:r>
            <a:r>
              <a:rPr lang="en-US" sz="1600" dirty="0"/>
              <a:t>of </a:t>
            </a:r>
            <a:r>
              <a:rPr lang="en-US" sz="1600" dirty="0" smtClean="0"/>
              <a:t>our </a:t>
            </a:r>
            <a:r>
              <a:rPr lang="en-US" sz="1600" dirty="0"/>
              <a:t>lives by </a:t>
            </a:r>
            <a:r>
              <a:rPr lang="en-US" sz="1600" dirty="0" smtClean="0"/>
              <a:t>delivering information-sensitive </a:t>
            </a:r>
            <a:r>
              <a:rPr lang="en-US" sz="1600" dirty="0"/>
              <a:t>gradients of  bliss: </a:t>
            </a:r>
            <a:r>
              <a:rPr lang="en-US" sz="1600" dirty="0" smtClean="0"/>
              <a:t>“paradise engineering”</a:t>
            </a:r>
          </a:p>
          <a:p>
            <a:endParaRPr lang="en-US" sz="1600" dirty="0"/>
          </a:p>
          <a:p>
            <a:r>
              <a:rPr lang="en-US" sz="1600" dirty="0"/>
              <a:t>and</a:t>
            </a:r>
          </a:p>
          <a:p>
            <a:endParaRPr lang="en-US" sz="1600" dirty="0" smtClean="0"/>
          </a:p>
          <a:p>
            <a:r>
              <a:rPr lang="en-US" sz="1600" dirty="0" smtClean="0"/>
              <a:t>2) </a:t>
            </a:r>
            <a:r>
              <a:rPr lang="en-US" sz="1600" dirty="0"/>
              <a:t>inaugurate a </a:t>
            </a:r>
            <a:r>
              <a:rPr lang="en-US" sz="1600" dirty="0" smtClean="0"/>
              <a:t>Knowledge Explosion </a:t>
            </a:r>
            <a:endParaRPr lang="en-US" sz="1600" dirty="0"/>
          </a:p>
          <a:p>
            <a:r>
              <a:rPr lang="en-US" sz="1600" dirty="0"/>
              <a:t>Safe, </a:t>
            </a:r>
            <a:r>
              <a:rPr lang="en-US" sz="1600" dirty="0" smtClean="0"/>
              <a:t>systematic </a:t>
            </a:r>
            <a:r>
              <a:rPr lang="en-US" sz="1600" dirty="0"/>
              <a:t>investigation of alien mind spaces </a:t>
            </a:r>
            <a:r>
              <a:rPr lang="en-US" sz="1600" dirty="0" smtClean="0"/>
              <a:t>and</a:t>
            </a:r>
          </a:p>
          <a:p>
            <a:r>
              <a:rPr lang="en-US" sz="1600" dirty="0" smtClean="0"/>
              <a:t>altered states </a:t>
            </a:r>
            <a:r>
              <a:rPr lang="en-US" sz="1600" dirty="0"/>
              <a:t>of consciousness</a:t>
            </a:r>
            <a:r>
              <a:rPr lang="en-US" sz="1600" dirty="0" smtClean="0"/>
              <a:t>.</a:t>
            </a:r>
          </a:p>
          <a:p>
            <a:r>
              <a:rPr lang="en-US" sz="1600" dirty="0" smtClean="0"/>
              <a:t>“Bad trips” </a:t>
            </a:r>
            <a:r>
              <a:rPr lang="en-US" sz="1600" dirty="0"/>
              <a:t>can be made physiologically impossible.</a:t>
            </a:r>
            <a:endParaRPr lang="en-US" sz="16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228600" y="6400800"/>
            <a:ext cx="6172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http://www.biointelligence-explosion.com</a:t>
            </a:r>
            <a:r>
              <a:rPr lang="en-US" sz="1100" dirty="0" smtClean="0"/>
              <a:t>/</a:t>
            </a:r>
          </a:p>
        </p:txBody>
      </p:sp>
      <p:pic>
        <p:nvPicPr>
          <p:cNvPr id="4098" name="Picture 2" descr="C:\Users\James\Documents\Hedonistic Imperative\images\Alexander-Shulgin-00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399" y="3954686"/>
            <a:ext cx="3441855" cy="2065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409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609600" y="5009346"/>
            <a:ext cx="762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cap="small" dirty="0" smtClean="0">
                <a:latin typeface="+mj-lt"/>
              </a:rPr>
              <a:t>humanityplus.org/philosophy/</a:t>
            </a:r>
            <a:r>
              <a:rPr lang="en-US" sz="2000" cap="small" dirty="0" err="1" smtClean="0">
                <a:latin typeface="+mj-lt"/>
              </a:rPr>
              <a:t>transhumanist</a:t>
            </a:r>
            <a:r>
              <a:rPr lang="en-US" sz="2000" cap="small" dirty="0" smtClean="0">
                <a:latin typeface="+mj-lt"/>
              </a:rPr>
              <a:t>-declaration</a:t>
            </a:r>
            <a:r>
              <a:rPr lang="en-US" sz="2000" cap="small" dirty="0">
                <a:latin typeface="+mj-lt"/>
              </a:rPr>
              <a:t>/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762000" y="5486400"/>
            <a:ext cx="7772400" cy="8382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The End</a:t>
            </a:r>
            <a:endParaRPr kumimoji="0" lang="en-US" sz="2800" b="0" i="0" u="none" strike="noStrike" kern="1200" cap="small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62000" y="2743200"/>
            <a:ext cx="73914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err="1"/>
              <a:t>Superlongevity</a:t>
            </a:r>
            <a:r>
              <a:rPr lang="en-US" b="1" dirty="0"/>
              <a:t>?</a:t>
            </a:r>
          </a:p>
          <a:p>
            <a:pPr algn="ctr"/>
            <a:r>
              <a:rPr lang="en-US" b="1" dirty="0" err="1" smtClean="0"/>
              <a:t>Superhappiness</a:t>
            </a:r>
            <a:r>
              <a:rPr lang="en-US" b="1" dirty="0"/>
              <a:t>?</a:t>
            </a:r>
          </a:p>
          <a:p>
            <a:pPr algn="ctr"/>
            <a:r>
              <a:rPr lang="en-US" b="1" dirty="0" err="1"/>
              <a:t>Superintelligence</a:t>
            </a:r>
            <a:r>
              <a:rPr lang="en-US" b="1" dirty="0"/>
              <a:t>?</a:t>
            </a:r>
          </a:p>
          <a:p>
            <a:pPr algn="ctr"/>
            <a:r>
              <a:rPr lang="en-US" b="1" dirty="0"/>
              <a:t/>
            </a:r>
            <a:br>
              <a:rPr lang="en-US" b="1" dirty="0"/>
            </a:br>
            <a:endParaRPr lang="en-US" b="1" dirty="0"/>
          </a:p>
          <a:p>
            <a:pPr algn="ctr"/>
            <a:r>
              <a:rPr lang="en-US" b="1" dirty="0"/>
              <a:t>    </a:t>
            </a:r>
            <a:r>
              <a:rPr lang="en-US" b="1" dirty="0" smtClean="0"/>
              <a:t>H+</a:t>
            </a:r>
            <a:endParaRPr lang="en-US" b="1" dirty="0"/>
          </a:p>
          <a:p>
            <a:pPr algn="ctr"/>
            <a:r>
              <a:rPr lang="en-US" b="1" dirty="0"/>
              <a:t>towards the well-being of all sentience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333375" y="609600"/>
            <a:ext cx="8534400" cy="914400"/>
          </a:xfrm>
          <a:prstGeom prst="rect">
            <a:avLst/>
          </a:prstGeom>
        </p:spPr>
        <p:txBody>
          <a:bodyPr vert="horz" anchor="b">
            <a:normAutofit fontScale="47500" lnSpcReduction="20000"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FULL-SPECTRUM </a:t>
            </a:r>
            <a:r>
              <a:rPr lang="en-US" b="1" dirty="0" smtClean="0"/>
              <a:t>SUPERINTELLIGENCE</a:t>
            </a:r>
          </a:p>
          <a:p>
            <a:endParaRPr lang="en-US" b="1" dirty="0" smtClean="0"/>
          </a:p>
          <a:p>
            <a:r>
              <a:rPr lang="en-US" b="1" dirty="0"/>
              <a:t>Responsible Stewardship of </a:t>
            </a:r>
            <a:r>
              <a:rPr lang="en-US" b="1" dirty="0" smtClean="0"/>
              <a:t>Our </a:t>
            </a:r>
            <a:r>
              <a:rPr lang="en-US" b="1" dirty="0"/>
              <a:t>Hubble </a:t>
            </a:r>
            <a:r>
              <a:rPr lang="en-US" b="1" dirty="0" smtClean="0"/>
              <a:t>Volume</a:t>
            </a:r>
            <a:r>
              <a:rPr lang="en-US" b="1" dirty="0"/>
              <a:t> </a:t>
            </a:r>
          </a:p>
          <a:p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6400800"/>
            <a:ext cx="6172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http://www.biointelligence-explosion.com</a:t>
            </a:r>
            <a:r>
              <a:rPr lang="en-US" sz="1100" dirty="0" smtClean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147479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FULL-SPECTRUM SUPERINTELLIGENCE</a:t>
            </a:r>
            <a:endParaRPr lang="en-US" sz="2000" i="1" dirty="0"/>
          </a:p>
        </p:txBody>
      </p:sp>
      <p:sp>
        <p:nvSpPr>
          <p:cNvPr id="5" name="Rectangle 4"/>
          <p:cNvSpPr/>
          <p:nvPr/>
        </p:nvSpPr>
        <p:spPr>
          <a:xfrm>
            <a:off x="361948" y="1752600"/>
            <a:ext cx="824865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/>
              <a:t>Full-spectrum </a:t>
            </a:r>
            <a:r>
              <a:rPr lang="en-US" sz="1400" b="1" dirty="0" err="1"/>
              <a:t>superintelligence</a:t>
            </a:r>
            <a:r>
              <a:rPr lang="en-US" sz="1400" b="1" dirty="0"/>
              <a:t> entails a seamless mastery of the formal </a:t>
            </a:r>
            <a:r>
              <a:rPr lang="en-US" sz="1400" b="1" dirty="0" smtClean="0"/>
              <a:t>and subjective </a:t>
            </a:r>
            <a:r>
              <a:rPr lang="en-US" sz="1400" b="1" dirty="0"/>
              <a:t>properties of mind: Turing plus </a:t>
            </a:r>
            <a:r>
              <a:rPr lang="en-US" sz="1400" b="1" dirty="0" err="1"/>
              <a:t>Shulgin</a:t>
            </a:r>
            <a:r>
              <a:rPr lang="en-US" sz="1400" b="1" dirty="0"/>
              <a:t>. </a:t>
            </a:r>
          </a:p>
          <a:p>
            <a:r>
              <a:rPr lang="en-US" sz="1400" dirty="0"/>
              <a:t/>
            </a:r>
            <a:br>
              <a:rPr lang="en-US" sz="1400" dirty="0"/>
            </a:br>
            <a:r>
              <a:rPr lang="en-US" sz="1400" dirty="0" smtClean="0"/>
              <a:t>QUESTION</a:t>
            </a:r>
            <a:endParaRPr lang="en-US" sz="1400" dirty="0"/>
          </a:p>
          <a:p>
            <a:r>
              <a:rPr lang="en-US" sz="1400" i="1" dirty="0"/>
              <a:t>How can a </a:t>
            </a:r>
            <a:r>
              <a:rPr lang="en-US" sz="1400" i="1" dirty="0" smtClean="0"/>
              <a:t>formally </a:t>
            </a:r>
            <a:r>
              <a:rPr lang="en-US" sz="1400" i="1" dirty="0"/>
              <a:t>defined system allude to or manipulate the diverse </a:t>
            </a:r>
            <a:r>
              <a:rPr lang="en-US" sz="1400" i="1" dirty="0" smtClean="0"/>
              <a:t>subjective </a:t>
            </a:r>
            <a:r>
              <a:rPr lang="en-US" sz="1400" i="1" dirty="0"/>
              <a:t>textures of consciousness?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6400800"/>
            <a:ext cx="6172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http://www.biointelligence-explosion.com</a:t>
            </a:r>
            <a:r>
              <a:rPr lang="en-US" sz="1100" dirty="0" smtClean="0"/>
              <a:t>/</a:t>
            </a:r>
          </a:p>
        </p:txBody>
      </p:sp>
      <p:pic>
        <p:nvPicPr>
          <p:cNvPr id="2050" name="Picture 2" descr="C:\Users\James\Documents\Hedonistic Imperative\images\alan-tur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137595"/>
            <a:ext cx="2184918" cy="3045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James\Documents\Hedonistic Imperative\images\sasha-shulgi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137595"/>
            <a:ext cx="2211809" cy="3045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1809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1949" y="1524000"/>
            <a:ext cx="779145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/>
              <a:t>Why are classical digital computers zombies?</a:t>
            </a:r>
          </a:p>
          <a:p>
            <a:r>
              <a:rPr lang="en-US" sz="1200" b="1" dirty="0"/>
              <a:t>Why </a:t>
            </a:r>
            <a:r>
              <a:rPr lang="en-US" sz="1200" b="1" dirty="0" smtClean="0"/>
              <a:t>are</a:t>
            </a:r>
            <a:r>
              <a:rPr lang="en-US" sz="1200" b="1" dirty="0"/>
              <a:t> organic robots </a:t>
            </a:r>
            <a:r>
              <a:rPr lang="en-US" sz="1200" b="1" dirty="0" smtClean="0"/>
              <a:t>sentient?</a:t>
            </a:r>
            <a:endParaRPr lang="en-US" sz="1200" b="1" dirty="0"/>
          </a:p>
          <a:p>
            <a:r>
              <a:rPr lang="en-US" sz="1200" dirty="0"/>
              <a:t/>
            </a:r>
            <a:br>
              <a:rPr lang="en-US" sz="1200" dirty="0"/>
            </a:br>
            <a:endParaRPr lang="en-US" sz="1200" dirty="0"/>
          </a:p>
          <a:p>
            <a:r>
              <a:rPr lang="en-US" sz="1200" dirty="0" smtClean="0"/>
              <a:t>Full-spectrum </a:t>
            </a:r>
            <a:r>
              <a:rPr lang="en-US" sz="1200" dirty="0" err="1"/>
              <a:t>superintelligence</a:t>
            </a:r>
            <a:r>
              <a:rPr lang="en-US" sz="1200" dirty="0"/>
              <a:t> will entail solving both:</a:t>
            </a:r>
          </a:p>
          <a:p>
            <a:r>
              <a:rPr lang="en-US" sz="1200" dirty="0"/>
              <a:t> 1) The Hard Problem of consciousness </a:t>
            </a:r>
          </a:p>
          <a:p>
            <a:r>
              <a:rPr lang="en-US" sz="1200" dirty="0"/>
              <a:t>and</a:t>
            </a:r>
          </a:p>
          <a:p>
            <a:r>
              <a:rPr lang="en-US" sz="1200" dirty="0"/>
              <a:t>2 ) The Binding </a:t>
            </a:r>
            <a:r>
              <a:rPr lang="en-US" sz="1200" dirty="0" smtClean="0"/>
              <a:t>Problem</a:t>
            </a:r>
          </a:p>
          <a:p>
            <a:endParaRPr lang="en-US" sz="1200" dirty="0"/>
          </a:p>
          <a:p>
            <a:r>
              <a:rPr lang="en-US" sz="1200" dirty="0"/>
              <a:t>How do networks of (ostensibly) discrete, membrane-bound </a:t>
            </a:r>
            <a:r>
              <a:rPr lang="en-US" sz="1200" dirty="0" smtClean="0"/>
              <a:t>quasi-classical neurons </a:t>
            </a:r>
            <a:r>
              <a:rPr lang="en-US" sz="1200" dirty="0" smtClean="0"/>
              <a:t>“bind” </a:t>
            </a:r>
            <a:r>
              <a:rPr lang="en-US" sz="1200" dirty="0"/>
              <a:t>edges, </a:t>
            </a:r>
            <a:r>
              <a:rPr lang="en-US" sz="1200" dirty="0" err="1"/>
              <a:t>colours</a:t>
            </a:r>
            <a:r>
              <a:rPr lang="en-US" sz="1200" dirty="0"/>
              <a:t>, motion, </a:t>
            </a:r>
            <a:r>
              <a:rPr lang="en-US" sz="1200" dirty="0" err="1"/>
              <a:t>etc</a:t>
            </a:r>
            <a:r>
              <a:rPr lang="en-US" sz="1200" dirty="0"/>
              <a:t> into dynamic phenomenal objects and </a:t>
            </a:r>
            <a:r>
              <a:rPr lang="en-US" sz="1200" dirty="0" smtClean="0"/>
              <a:t>run </a:t>
            </a:r>
            <a:r>
              <a:rPr lang="en-US" sz="1200" dirty="0"/>
              <a:t>data-driven world-simulations in real time? </a:t>
            </a:r>
          </a:p>
          <a:p>
            <a:r>
              <a:rPr lang="en-US" sz="1200" dirty="0"/>
              <a:t>What explains the unity of </a:t>
            </a:r>
            <a:r>
              <a:rPr lang="en-US" sz="1200" dirty="0" smtClean="0"/>
              <a:t>consciousness?</a:t>
            </a:r>
            <a:endParaRPr lang="en-US" sz="1200" dirty="0"/>
          </a:p>
          <a:p>
            <a:r>
              <a:rPr lang="en-US" sz="1200" dirty="0"/>
              <a:t/>
            </a:r>
            <a:br>
              <a:rPr lang="en-US" sz="1200" dirty="0"/>
            </a:br>
            <a:endParaRPr lang="en-US" sz="1200" dirty="0"/>
          </a:p>
          <a:p>
            <a:r>
              <a:rPr lang="en-US" sz="1200" dirty="0"/>
              <a:t>Will </a:t>
            </a:r>
            <a:r>
              <a:rPr lang="en-US" sz="1200" dirty="0" smtClean="0"/>
              <a:t>the </a:t>
            </a:r>
            <a:r>
              <a:rPr lang="en-US" sz="1200" dirty="0"/>
              <a:t>solution to the binding problem explain </a:t>
            </a:r>
            <a:r>
              <a:rPr lang="en-US" sz="1200" dirty="0" err="1" smtClean="0"/>
              <a:t>Moravec’s</a:t>
            </a:r>
            <a:r>
              <a:rPr lang="en-US" sz="1200" dirty="0" smtClean="0"/>
              <a:t> </a:t>
            </a:r>
            <a:r>
              <a:rPr lang="en-US" sz="1200" dirty="0" smtClean="0"/>
              <a:t>paradox</a:t>
            </a:r>
            <a:r>
              <a:rPr lang="en-US" sz="1200" dirty="0"/>
              <a:t>?</a:t>
            </a:r>
          </a:p>
          <a:p>
            <a:r>
              <a:rPr lang="en-US" sz="1200" dirty="0"/>
              <a:t>(In open-field contexts, intuitively easy, low-level, sensorimotor skills </a:t>
            </a:r>
            <a:r>
              <a:rPr lang="en-US" sz="1200" dirty="0" smtClean="0"/>
              <a:t>are </a:t>
            </a:r>
            <a:r>
              <a:rPr lang="en-US" sz="1200" dirty="0"/>
              <a:t>computationally hard; intuitively hard, </a:t>
            </a:r>
            <a:r>
              <a:rPr lang="en-US" sz="1200" dirty="0" err="1"/>
              <a:t>logico</a:t>
            </a:r>
            <a:r>
              <a:rPr lang="en-US" sz="1200" dirty="0"/>
              <a:t>-mathematical tasks may be computationally easy</a:t>
            </a:r>
            <a:r>
              <a:rPr lang="en-US" sz="1200" dirty="0" smtClean="0"/>
              <a:t>.)</a:t>
            </a:r>
          </a:p>
          <a:p>
            <a:endParaRPr lang="en-US" sz="1200" dirty="0" smtClean="0"/>
          </a:p>
          <a:p>
            <a:endParaRPr lang="en-US" sz="1200" dirty="0"/>
          </a:p>
          <a:p>
            <a:r>
              <a:rPr lang="en-US" sz="1000" dirty="0" smtClean="0"/>
              <a:t>Refs:</a:t>
            </a:r>
          </a:p>
          <a:p>
            <a:r>
              <a:rPr lang="en-US" sz="1000" dirty="0" err="1" smtClean="0"/>
              <a:t>Revonsuo</a:t>
            </a:r>
            <a:r>
              <a:rPr lang="en-US" sz="1000" dirty="0"/>
              <a:t>, A. and Newman, J. (1999). Binding and Consciousness. Consciousness and Cognition 8, 123-127.</a:t>
            </a:r>
          </a:p>
          <a:p>
            <a:r>
              <a:rPr lang="en-US" sz="1000" dirty="0" smtClean="0"/>
              <a:t>“Facing </a:t>
            </a:r>
            <a:r>
              <a:rPr lang="en-US" sz="1000" dirty="0"/>
              <a:t>Up to the Problem of </a:t>
            </a:r>
            <a:r>
              <a:rPr lang="en-US" sz="1000" dirty="0" smtClean="0"/>
              <a:t>Consciousness”, </a:t>
            </a:r>
            <a:r>
              <a:rPr lang="en-US" sz="1000" dirty="0"/>
              <a:t>David Chalmers, Journal of Consciousness Studies 2 (3), 1995, pp. 200–219.</a:t>
            </a:r>
          </a:p>
          <a:p>
            <a:r>
              <a:rPr lang="en-US" sz="1000" dirty="0" err="1"/>
              <a:t>Moravec's</a:t>
            </a:r>
            <a:r>
              <a:rPr lang="en-US" sz="1000" dirty="0"/>
              <a:t> </a:t>
            </a:r>
            <a:r>
              <a:rPr lang="en-US" sz="1000" dirty="0" smtClean="0"/>
              <a:t>Paradox:</a:t>
            </a:r>
            <a:r>
              <a:rPr lang="en-US" sz="1000" dirty="0"/>
              <a:t> </a:t>
            </a:r>
            <a:r>
              <a:rPr lang="en-US" sz="1000" dirty="0" smtClean="0">
                <a:hlinkClick r:id="rId2"/>
              </a:rPr>
              <a:t>http</a:t>
            </a:r>
            <a:r>
              <a:rPr lang="en-US" sz="1000" dirty="0">
                <a:hlinkClick r:id="rId2"/>
              </a:rPr>
              <a:t>://en.wikipedia.org/wiki/Moravec's_paradox</a:t>
            </a:r>
            <a:endParaRPr lang="en-US" sz="1000" dirty="0"/>
          </a:p>
          <a:p>
            <a:endParaRPr lang="en-US" sz="1200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>
            <a:normAutofit/>
          </a:bodyPr>
          <a:lstStyle/>
          <a:p>
            <a:r>
              <a:rPr lang="en-US" sz="2000" dirty="0"/>
              <a:t>FULL-SPECTRUM SUPERINTELLIGENCE</a:t>
            </a:r>
            <a:endParaRPr lang="en-US" sz="20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6400800"/>
            <a:ext cx="6172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http://www.biointelligence-explosion.com</a:t>
            </a:r>
            <a:r>
              <a:rPr lang="en-US" sz="1100" dirty="0" smtClean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602315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1948" y="1524000"/>
            <a:ext cx="847725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i="1" dirty="0"/>
              <a:t>Homo Sapiens </a:t>
            </a:r>
            <a:r>
              <a:rPr lang="en-US" sz="2400" dirty="0"/>
              <a:t>and </a:t>
            </a:r>
            <a:r>
              <a:rPr lang="en-US" sz="2400" dirty="0" err="1"/>
              <a:t>Nonbiological</a:t>
            </a:r>
            <a:r>
              <a:rPr lang="en-US" sz="2400" dirty="0"/>
              <a:t> Machine </a:t>
            </a:r>
            <a:r>
              <a:rPr lang="en-US" sz="2400" dirty="0" smtClean="0"/>
              <a:t>Intelligence</a:t>
            </a:r>
          </a:p>
          <a:p>
            <a:pPr algn="ctr"/>
            <a:r>
              <a:rPr lang="en-US" sz="2400" dirty="0"/>
              <a:t> </a:t>
            </a:r>
          </a:p>
          <a:p>
            <a:pPr algn="ctr"/>
            <a:r>
              <a:rPr lang="en-US" sz="2400" dirty="0"/>
              <a:t>COEVOLUTION, FUSION </a:t>
            </a:r>
            <a:r>
              <a:rPr lang="en-US" sz="2400" dirty="0" smtClean="0"/>
              <a:t>or </a:t>
            </a:r>
            <a:r>
              <a:rPr lang="en-US" sz="2400" dirty="0"/>
              <a:t>REPLACEMENT?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>
            <a:normAutofit/>
          </a:bodyPr>
          <a:lstStyle/>
          <a:p>
            <a:r>
              <a:rPr lang="en-US" sz="2000" dirty="0"/>
              <a:t>FULL-SPECTRUM SUPERINTELLIGENCE</a:t>
            </a:r>
            <a:endParaRPr lang="en-US" sz="20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6400800"/>
            <a:ext cx="6172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http://www.biointelligence-explosion.com</a:t>
            </a:r>
            <a:r>
              <a:rPr lang="en-US" sz="1100" dirty="0" smtClean="0"/>
              <a:t>/</a:t>
            </a:r>
          </a:p>
        </p:txBody>
      </p:sp>
      <p:pic>
        <p:nvPicPr>
          <p:cNvPr id="5122" name="Picture 2" descr="C:\Users\James\Documents\Hedonistic Imperative\images\segment_10560_460x34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771" y="3241601"/>
            <a:ext cx="2852629" cy="2139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James\Documents\Hedonistic Imperative\images\kurzweil-flickr-jdlasic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5437" y="3248689"/>
            <a:ext cx="3175000" cy="211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C:\Users\James\Documents\Hedonistic Imperative\images\250px-Eliezer_Yudkowsky,_Stanford_2006_(square_crop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4000" y="3248689"/>
            <a:ext cx="2225749" cy="2225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5704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1949" y="1524000"/>
            <a:ext cx="779145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/>
              <a:t>Digital </a:t>
            </a:r>
            <a:r>
              <a:rPr lang="en-US" sz="1400" b="1" dirty="0"/>
              <a:t>nirvana?</a:t>
            </a:r>
          </a:p>
          <a:p>
            <a:r>
              <a:rPr lang="en-US" sz="1400" dirty="0"/>
              <a:t/>
            </a:r>
            <a:br>
              <a:rPr lang="en-US" sz="1400" dirty="0"/>
            </a:br>
            <a:endParaRPr lang="en-US" sz="1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/>
              <a:t>Kurzweil's Law of Accelerating </a:t>
            </a:r>
            <a:r>
              <a:rPr lang="en-US" sz="1400" dirty="0" smtClean="0"/>
              <a:t>Returns</a:t>
            </a:r>
            <a:endParaRPr lang="en-US" sz="1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/>
              <a:t>Cybernetic </a:t>
            </a:r>
            <a:r>
              <a:rPr lang="en-US" sz="1400" dirty="0"/>
              <a:t>brain implants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/>
              <a:t>R</a:t>
            </a:r>
            <a:r>
              <a:rPr lang="en-US" sz="1400" dirty="0" smtClean="0"/>
              <a:t>everse </a:t>
            </a:r>
            <a:r>
              <a:rPr lang="en-US" sz="1400" dirty="0"/>
              <a:t>engineering the brain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/>
              <a:t>“Mind uploading”</a:t>
            </a:r>
            <a:endParaRPr lang="en-US" sz="1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/>
              <a:t>Immortality. 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/>
              <a:t>A Technological Singularity</a:t>
            </a:r>
          </a:p>
          <a:p>
            <a:endParaRPr lang="en-US" sz="1400" dirty="0" smtClean="0">
              <a:hlinkClick r:id="rId2"/>
            </a:endParaRPr>
          </a:p>
          <a:p>
            <a:endParaRPr lang="en-US" sz="1400" dirty="0">
              <a:hlinkClick r:id="rId2"/>
            </a:endParaRPr>
          </a:p>
          <a:p>
            <a:endParaRPr lang="en-US" sz="1400" dirty="0" smtClean="0">
              <a:hlinkClick r:id="rId2"/>
            </a:endParaRPr>
          </a:p>
          <a:p>
            <a:endParaRPr lang="en-US" sz="1400" dirty="0">
              <a:hlinkClick r:id="rId2"/>
            </a:endParaRPr>
          </a:p>
          <a:p>
            <a:endParaRPr lang="en-US" sz="1400" dirty="0" smtClean="0">
              <a:hlinkClick r:id="rId2"/>
            </a:endParaRPr>
          </a:p>
          <a:p>
            <a:endParaRPr lang="en-US" sz="1400" dirty="0">
              <a:hlinkClick r:id="rId2"/>
            </a:endParaRPr>
          </a:p>
          <a:p>
            <a:endParaRPr lang="en-US" sz="1400" dirty="0" smtClean="0">
              <a:hlinkClick r:id="rId2"/>
            </a:endParaRPr>
          </a:p>
          <a:p>
            <a:endParaRPr lang="en-US" sz="1400" dirty="0">
              <a:hlinkClick r:id="rId2"/>
            </a:endParaRPr>
          </a:p>
          <a:p>
            <a:endParaRPr lang="en-US" sz="1400" dirty="0" smtClean="0">
              <a:hlinkClick r:id="rId2"/>
            </a:endParaRPr>
          </a:p>
          <a:p>
            <a:endParaRPr lang="en-US" sz="1400" dirty="0">
              <a:hlinkClick r:id="rId2"/>
            </a:endParaRPr>
          </a:p>
          <a:p>
            <a:r>
              <a:rPr lang="en-US" sz="1000" dirty="0" smtClean="0">
                <a:hlinkClick r:id="rId2"/>
              </a:rPr>
              <a:t>http</a:t>
            </a:r>
            <a:r>
              <a:rPr lang="en-US" sz="1000" dirty="0">
                <a:hlinkClick r:id="rId2"/>
              </a:rPr>
              <a:t>://www.kurzweilai.net/</a:t>
            </a:r>
            <a:r>
              <a:rPr lang="en-US" sz="1000" dirty="0"/>
              <a:t> </a:t>
            </a:r>
          </a:p>
          <a:p>
            <a:r>
              <a:rPr lang="en-US" sz="1000" dirty="0">
                <a:hlinkClick r:id="rId3"/>
              </a:rPr>
              <a:t>http://singularityu.org/</a:t>
            </a:r>
            <a:endParaRPr lang="en-US" sz="1000" dirty="0"/>
          </a:p>
          <a:p>
            <a:pPr algn="ctr"/>
            <a:endParaRPr lang="en-US" sz="1400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361949" y="3048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 smtClean="0"/>
              <a:t>FUSION</a:t>
            </a:r>
            <a:endParaRPr lang="en-US" sz="20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6400800"/>
            <a:ext cx="6172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http://www.biointelligence-explosion.com</a:t>
            </a:r>
            <a:r>
              <a:rPr lang="en-US" sz="1100" dirty="0" smtClean="0"/>
              <a:t>/</a:t>
            </a:r>
          </a:p>
        </p:txBody>
      </p:sp>
      <p:pic>
        <p:nvPicPr>
          <p:cNvPr id="6" name="Picture 2" descr="C:\Users\James\Desktop\Brazil PPT\photo(7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3128" y="2077908"/>
            <a:ext cx="4655344" cy="3724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7120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1949" y="1524000"/>
            <a:ext cx="7791450" cy="48474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An Intelligence Explosion</a:t>
            </a:r>
            <a:r>
              <a:rPr lang="en-US" dirty="0"/>
              <a:t> </a:t>
            </a:r>
          </a:p>
          <a:p>
            <a:pPr algn="ctr"/>
            <a:r>
              <a:rPr lang="en-US" dirty="0" smtClean="0"/>
              <a:t>The </a:t>
            </a:r>
            <a:r>
              <a:rPr lang="en-US" dirty="0"/>
              <a:t>end of the human era?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> 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Moore's </a:t>
            </a:r>
            <a:r>
              <a:rPr lang="en-US" dirty="0"/>
              <a:t>law </a:t>
            </a:r>
            <a:r>
              <a:rPr lang="en-US" i="1" dirty="0" smtClean="0"/>
              <a:t>plus</a:t>
            </a:r>
            <a:r>
              <a:rPr lang="en-US" dirty="0" smtClean="0"/>
              <a:t> recursively self-improving </a:t>
            </a:r>
            <a:r>
              <a:rPr lang="en-US" dirty="0"/>
              <a:t>software-based minds will culminate in a runaway Intelligence </a:t>
            </a:r>
            <a:r>
              <a:rPr lang="en-US" dirty="0" smtClean="0"/>
              <a:t>Explosion</a:t>
            </a:r>
          </a:p>
          <a:p>
            <a:endParaRPr lang="en-US" dirty="0"/>
          </a:p>
          <a:p>
            <a:r>
              <a:rPr lang="en-US" dirty="0"/>
              <a:t>Barring a breakthrough in </a:t>
            </a:r>
            <a:r>
              <a:rPr lang="en-US" dirty="0" smtClean="0"/>
              <a:t>“Friendly AI”, </a:t>
            </a:r>
            <a:r>
              <a:rPr lang="en-US" dirty="0"/>
              <a:t>biological humans probably face extinction.</a:t>
            </a:r>
          </a:p>
          <a:p>
            <a:endParaRPr lang="en-US" dirty="0" smtClean="0"/>
          </a:p>
          <a:p>
            <a:r>
              <a:rPr lang="en-US" sz="1050" dirty="0" smtClean="0">
                <a:hlinkClick r:id="rId2"/>
              </a:rPr>
              <a:t>http</a:t>
            </a:r>
            <a:r>
              <a:rPr lang="en-US" sz="1050" dirty="0">
                <a:hlinkClick r:id="rId2"/>
              </a:rPr>
              <a:t>://singularity.org/</a:t>
            </a:r>
            <a:r>
              <a:rPr lang="en-US" sz="1050" dirty="0"/>
              <a:t> </a:t>
            </a:r>
          </a:p>
          <a:p>
            <a:r>
              <a:rPr lang="en-US" sz="1050" dirty="0">
                <a:hlinkClick r:id="rId3"/>
              </a:rPr>
              <a:t>http://lesswrong.com</a:t>
            </a:r>
            <a:endParaRPr lang="en-US" sz="1050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61949" y="3048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 smtClean="0"/>
              <a:t>REPLACEMENT</a:t>
            </a:r>
            <a:endParaRPr lang="en-US" sz="20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6400800"/>
            <a:ext cx="6172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http://www.biointelligence-explosion.com</a:t>
            </a:r>
            <a:r>
              <a:rPr lang="en-US" sz="1100" dirty="0" smtClean="0"/>
              <a:t>/</a:t>
            </a:r>
          </a:p>
        </p:txBody>
      </p:sp>
      <p:pic>
        <p:nvPicPr>
          <p:cNvPr id="3074" name="Picture 2" descr="C:\Users\James\Documents\Hedonistic Imperative\images\VTA0003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2194073"/>
            <a:ext cx="1371600" cy="2028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5703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A Note On Friendly AI</a:t>
            </a:r>
            <a:endParaRPr lang="en-US" sz="2000" i="1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1524000"/>
            <a:ext cx="78486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Is distinctively </a:t>
            </a:r>
            <a:r>
              <a:rPr lang="en-US" i="1" dirty="0" smtClean="0"/>
              <a:t>human</a:t>
            </a:r>
            <a:r>
              <a:rPr lang="en-US" dirty="0" smtClean="0"/>
              <a:t>-friendly </a:t>
            </a:r>
            <a:r>
              <a:rPr lang="en-US" dirty="0"/>
              <a:t>Artificial General Intelligence intellectually coherent? </a:t>
            </a:r>
            <a:r>
              <a:rPr lang="en-US" dirty="0" smtClean="0"/>
              <a:t>(</a:t>
            </a:r>
            <a:r>
              <a:rPr lang="en-US" i="1" dirty="0"/>
              <a:t>cf. </a:t>
            </a:r>
            <a:r>
              <a:rPr lang="en-US" dirty="0" smtClean="0"/>
              <a:t>“Aryan-friendly” </a:t>
            </a:r>
            <a:r>
              <a:rPr lang="en-US" dirty="0" err="1" smtClean="0"/>
              <a:t>superintelligence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dirty="0"/>
              <a:t>Will Godlike </a:t>
            </a:r>
            <a:r>
              <a:rPr lang="en-US" dirty="0" err="1"/>
              <a:t>Superintelligence</a:t>
            </a:r>
            <a:r>
              <a:rPr lang="en-US" dirty="0"/>
              <a:t> </a:t>
            </a:r>
            <a:r>
              <a:rPr lang="en-US" dirty="0" smtClean="0"/>
              <a:t>manifest </a:t>
            </a:r>
            <a:r>
              <a:rPr lang="en-US" dirty="0"/>
              <a:t>racially-specific or species-specific friendliness. Or </a:t>
            </a:r>
            <a:r>
              <a:rPr lang="en-US" i="1" dirty="0" smtClean="0"/>
              <a:t>sentience</a:t>
            </a:r>
            <a:r>
              <a:rPr lang="en-US" dirty="0" smtClean="0"/>
              <a:t>-friendliness?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 smtClean="0"/>
              <a:t>But </a:t>
            </a:r>
            <a:r>
              <a:rPr lang="en-US" dirty="0"/>
              <a:t>what does </a:t>
            </a:r>
            <a:r>
              <a:rPr lang="en-US" dirty="0" smtClean="0"/>
              <a:t>“sentience-friendliness” </a:t>
            </a:r>
            <a:r>
              <a:rPr lang="en-US" dirty="0"/>
              <a:t>entail 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High-tech </a:t>
            </a:r>
            <a:r>
              <a:rPr lang="en-US" dirty="0" smtClean="0"/>
              <a:t>Jainism?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Life-based </a:t>
            </a:r>
            <a:r>
              <a:rPr lang="en-US" dirty="0"/>
              <a:t>on gradients of intelligent bliss?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“Uplifting” </a:t>
            </a:r>
            <a:r>
              <a:rPr lang="en-US" dirty="0"/>
              <a:t>Darwinian life to </a:t>
            </a:r>
            <a:r>
              <a:rPr lang="en-US" dirty="0" err="1"/>
              <a:t>posthuman</a:t>
            </a:r>
            <a:r>
              <a:rPr lang="en-US" dirty="0"/>
              <a:t> smart angels? 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The propagation of a </a:t>
            </a:r>
            <a:r>
              <a:rPr lang="en-US" dirty="0" err="1"/>
              <a:t>utilitronium</a:t>
            </a:r>
            <a:r>
              <a:rPr lang="en-US" dirty="0"/>
              <a:t> shockwave?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6400800"/>
            <a:ext cx="6172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http://www.biointelligence-explosion.com</a:t>
            </a:r>
            <a:r>
              <a:rPr lang="en-US" sz="1100" dirty="0" smtClean="0"/>
              <a:t>/</a:t>
            </a:r>
          </a:p>
        </p:txBody>
      </p:sp>
      <p:pic>
        <p:nvPicPr>
          <p:cNvPr id="5" name="Picture 4" descr="C:\Users\James\Desktop\dave jan 2011 talk\5-auschwitz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2730500"/>
            <a:ext cx="1981200" cy="1397000"/>
          </a:xfrm>
          <a:prstGeom prst="rect">
            <a:avLst/>
          </a:prstGeom>
          <a:noFill/>
        </p:spPr>
      </p:pic>
      <p:pic>
        <p:nvPicPr>
          <p:cNvPr id="6" name="Picture 5" descr="C:\Users\James\Desktop\dave jan 2011 talk\5-factoryfarmin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34542" y="4419600"/>
            <a:ext cx="1999858" cy="133043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8973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CO-EVOLUTION.</a:t>
            </a:r>
            <a:endParaRPr lang="en-US" sz="2000" i="1" dirty="0"/>
          </a:p>
        </p:txBody>
      </p:sp>
      <p:sp>
        <p:nvSpPr>
          <p:cNvPr id="5" name="Rectangle 4"/>
          <p:cNvSpPr/>
          <p:nvPr/>
        </p:nvSpPr>
        <p:spPr>
          <a:xfrm>
            <a:off x="361949" y="1524000"/>
            <a:ext cx="7791450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err="1" smtClean="0"/>
              <a:t>Biohacking</a:t>
            </a:r>
            <a:r>
              <a:rPr lang="en-US" sz="1400" b="1" dirty="0" smtClean="0"/>
              <a:t> Your Personal Genome.</a:t>
            </a:r>
          </a:p>
          <a:p>
            <a:endParaRPr lang="en-US" sz="1400" dirty="0" smtClean="0"/>
          </a:p>
          <a:p>
            <a:pPr algn="ctr"/>
            <a:r>
              <a:rPr lang="en-US" sz="1400" dirty="0" smtClean="0"/>
              <a:t>“</a:t>
            </a:r>
            <a:r>
              <a:rPr lang="en-US" sz="1400" i="1" dirty="0" smtClean="0"/>
              <a:t>In the future, a new generation of artists will be writing genomes as fluently as Blake and Byron wrote verses</a:t>
            </a:r>
            <a:r>
              <a:rPr lang="en-US" sz="1400" dirty="0" smtClean="0"/>
              <a:t>.”</a:t>
            </a:r>
          </a:p>
          <a:p>
            <a:pPr algn="ctr"/>
            <a:r>
              <a:rPr lang="en-US" sz="1400" dirty="0" smtClean="0"/>
              <a:t>(Freeman Dyson)</a:t>
            </a:r>
          </a:p>
          <a:p>
            <a:endParaRPr lang="en-US" sz="1400" dirty="0"/>
          </a:p>
          <a:p>
            <a:r>
              <a:rPr lang="en-US" sz="1400" b="1" dirty="0" err="1" smtClean="0"/>
              <a:t>Germline</a:t>
            </a:r>
            <a:r>
              <a:rPr lang="en-US" sz="1400" b="1" dirty="0" smtClean="0"/>
              <a:t> engineering</a:t>
            </a:r>
            <a:r>
              <a:rPr lang="en-US" sz="1400" dirty="0" smtClean="0"/>
              <a:t>: </a:t>
            </a:r>
            <a:r>
              <a:rPr lang="en-US" sz="1400" dirty="0" err="1"/>
              <a:t>preimplantation</a:t>
            </a:r>
            <a:r>
              <a:rPr lang="en-US" sz="1400" dirty="0"/>
              <a:t> genetic diagnosis and designer zygotes. </a:t>
            </a:r>
          </a:p>
          <a:p>
            <a:r>
              <a:rPr lang="en-US" sz="1400" i="1" dirty="0"/>
              <a:t>and</a:t>
            </a:r>
          </a:p>
          <a:p>
            <a:r>
              <a:rPr lang="en-US" sz="1400" b="1" dirty="0" smtClean="0"/>
              <a:t>Somatic gene enhancement</a:t>
            </a:r>
            <a:r>
              <a:rPr lang="en-US" sz="1400" dirty="0" smtClean="0"/>
              <a:t>:</a:t>
            </a:r>
            <a:endParaRPr lang="en-US" sz="1400" dirty="0"/>
          </a:p>
          <a:p>
            <a:r>
              <a:rPr lang="en-US" sz="1400" dirty="0" smtClean="0"/>
              <a:t>THE </a:t>
            </a:r>
            <a:r>
              <a:rPr lang="en-US" sz="1400" dirty="0"/>
              <a:t>OPEN-SOURCE GENETIC REVOLUTION.</a:t>
            </a:r>
          </a:p>
          <a:p>
            <a:endParaRPr lang="en-US" sz="1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/>
              <a:t>recursively </a:t>
            </a:r>
            <a:r>
              <a:rPr lang="en-US" sz="1400" dirty="0"/>
              <a:t>self-improving organic robots </a:t>
            </a:r>
            <a:r>
              <a:rPr lang="en-US" sz="1400" dirty="0" smtClean="0"/>
              <a:t>(“</a:t>
            </a:r>
            <a:r>
              <a:rPr lang="en-US" sz="1400" dirty="0" err="1" smtClean="0"/>
              <a:t>biohackers</a:t>
            </a:r>
            <a:r>
              <a:rPr lang="en-US" sz="1400" dirty="0" smtClean="0"/>
              <a:t>”) </a:t>
            </a:r>
            <a:r>
              <a:rPr lang="en-US" sz="1400" dirty="0"/>
              <a:t>will modify their genetic source code.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/>
              <a:t>starting with individual genes, then clusters of genes, and eventually hundreds of genes and alternative splice </a:t>
            </a:r>
            <a:r>
              <a:rPr lang="en-US" sz="1400" dirty="0" smtClean="0"/>
              <a:t>variants.</a:t>
            </a:r>
            <a:endParaRPr lang="en-US" sz="1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/>
              <a:t>accelerating </a:t>
            </a:r>
            <a:r>
              <a:rPr lang="en-US" sz="1400" dirty="0"/>
              <a:t>growth of </a:t>
            </a:r>
            <a:r>
              <a:rPr lang="en-US" sz="1400" dirty="0" smtClean="0"/>
              <a:t>gene </a:t>
            </a:r>
            <a:r>
              <a:rPr lang="en-US" sz="1400" dirty="0"/>
              <a:t>authoring software and wetware editing tools, insertion vector applications, </a:t>
            </a:r>
            <a:r>
              <a:rPr lang="en-US" sz="1400" dirty="0" err="1"/>
              <a:t>nonviral</a:t>
            </a:r>
            <a:r>
              <a:rPr lang="en-US" sz="1400" dirty="0"/>
              <a:t> gene-editing kits, and high level user-friendly interfaces</a:t>
            </a:r>
            <a:r>
              <a:rPr lang="en-US" sz="1400" dirty="0" smtClean="0"/>
              <a:t>.</a:t>
            </a:r>
          </a:p>
          <a:p>
            <a:endParaRPr lang="en-US" sz="1400" dirty="0"/>
          </a:p>
          <a:p>
            <a:r>
              <a:rPr lang="en-US" sz="1400" dirty="0"/>
              <a:t>The smarter the nanotech and </a:t>
            </a:r>
            <a:r>
              <a:rPr lang="en-US" sz="1400" dirty="0" smtClean="0"/>
              <a:t>“tool AI” </a:t>
            </a:r>
            <a:r>
              <a:rPr lang="en-US" sz="1400" dirty="0"/>
              <a:t>used for personal genome editing, the faster the pace of our cognitive self-improvement and our computer-assisted capacity for recursive self-editing.</a:t>
            </a:r>
          </a:p>
          <a:p>
            <a:endParaRPr lang="en-US" sz="1400" dirty="0"/>
          </a:p>
          <a:p>
            <a:r>
              <a:rPr lang="en-US" sz="1400" dirty="0"/>
              <a:t>Therefore..</a:t>
            </a:r>
          </a:p>
          <a:p>
            <a:endParaRPr lang="en-US" sz="14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228600" y="6400800"/>
            <a:ext cx="6172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http://www.biointelligence-explosion.com</a:t>
            </a:r>
            <a:r>
              <a:rPr lang="en-US" sz="1100" dirty="0" smtClean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3504308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The PROPORTIONALITY THESIS </a:t>
            </a:r>
            <a:r>
              <a:rPr lang="en-US" sz="2000" dirty="0" smtClean="0"/>
              <a:t>in </a:t>
            </a:r>
            <a:r>
              <a:rPr lang="en-US" sz="2000" dirty="0" smtClean="0"/>
              <a:t>AI</a:t>
            </a:r>
            <a:endParaRPr lang="en-US" sz="2000" i="1" dirty="0"/>
          </a:p>
        </p:txBody>
      </p:sp>
      <p:sp>
        <p:nvSpPr>
          <p:cNvPr id="5" name="Rectangle 4"/>
          <p:cNvSpPr/>
          <p:nvPr/>
        </p:nvSpPr>
        <p:spPr>
          <a:xfrm>
            <a:off x="361949" y="1524000"/>
            <a:ext cx="779145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The PROPORTIONALITY THESIS </a:t>
            </a:r>
            <a:r>
              <a:rPr lang="en-US" sz="1400" dirty="0" smtClean="0"/>
              <a:t>in </a:t>
            </a:r>
            <a:r>
              <a:rPr lang="en-US" sz="1400" dirty="0"/>
              <a:t>AI:  increases in intelligence lead to proportionate increases in the capacity to design intelligent systems.</a:t>
            </a:r>
          </a:p>
          <a:p>
            <a:r>
              <a:rPr lang="en-US" sz="1400" dirty="0"/>
              <a:t/>
            </a:r>
            <a:br>
              <a:rPr lang="en-US" sz="1400" dirty="0"/>
            </a:br>
            <a:endParaRPr lang="en-US" sz="1400" dirty="0"/>
          </a:p>
          <a:p>
            <a:r>
              <a:rPr lang="en-US" sz="1400" dirty="0"/>
              <a:t>QUESTION:  Does the Proportionality Thesis </a:t>
            </a:r>
            <a:r>
              <a:rPr lang="en-US" sz="1400" dirty="0" smtClean="0"/>
              <a:t>hold </a:t>
            </a:r>
            <a:r>
              <a:rPr lang="en-US" sz="1400" dirty="0"/>
              <a:t>for sentient, recursively self-improving </a:t>
            </a:r>
            <a:r>
              <a:rPr lang="en-US" sz="1400" i="1" dirty="0" smtClean="0"/>
              <a:t>organic</a:t>
            </a:r>
            <a:r>
              <a:rPr lang="en-US" sz="1400" dirty="0"/>
              <a:t> </a:t>
            </a:r>
            <a:r>
              <a:rPr lang="en-US" sz="1400" dirty="0" smtClean="0"/>
              <a:t>robots </a:t>
            </a:r>
            <a:r>
              <a:rPr lang="en-US" sz="1400" dirty="0"/>
              <a:t>who learn to modify their own genetic source code?</a:t>
            </a:r>
          </a:p>
          <a:p>
            <a:r>
              <a:rPr lang="en-US" sz="1400" dirty="0"/>
              <a:t>Can biological humans bootstrap our way to full-spectrum </a:t>
            </a:r>
            <a:r>
              <a:rPr lang="en-US" sz="1400" dirty="0" err="1"/>
              <a:t>superintelligence</a:t>
            </a:r>
            <a:r>
              <a:rPr lang="en-US" sz="1400" dirty="0"/>
              <a:t>? </a:t>
            </a:r>
          </a:p>
          <a:p>
            <a:r>
              <a:rPr lang="en-US" sz="1400" dirty="0"/>
              <a:t/>
            </a:r>
            <a:br>
              <a:rPr lang="en-US" sz="1400" dirty="0"/>
            </a:br>
            <a:endParaRPr lang="en-US" sz="1400" dirty="0"/>
          </a:p>
          <a:p>
            <a:endParaRPr lang="en-US" sz="1400" dirty="0" smtClean="0">
              <a:hlinkClick r:id="rId2"/>
            </a:endParaRPr>
          </a:p>
          <a:p>
            <a:endParaRPr lang="en-US" sz="1400" dirty="0">
              <a:hlinkClick r:id="rId2"/>
            </a:endParaRPr>
          </a:p>
          <a:p>
            <a:endParaRPr lang="en-US" sz="1400" dirty="0" smtClean="0">
              <a:hlinkClick r:id="rId2"/>
            </a:endParaRPr>
          </a:p>
          <a:p>
            <a:endParaRPr lang="en-US" sz="1400" dirty="0">
              <a:hlinkClick r:id="rId2"/>
            </a:endParaRPr>
          </a:p>
          <a:p>
            <a:endParaRPr lang="en-US" sz="1400" dirty="0" smtClean="0">
              <a:hlinkClick r:id="rId2"/>
            </a:endParaRPr>
          </a:p>
          <a:p>
            <a:endParaRPr lang="en-US" sz="1400" dirty="0">
              <a:hlinkClick r:id="rId2"/>
            </a:endParaRPr>
          </a:p>
          <a:p>
            <a:endParaRPr lang="en-US" sz="1400" dirty="0" smtClean="0">
              <a:hlinkClick r:id="rId2"/>
            </a:endParaRPr>
          </a:p>
          <a:p>
            <a:endParaRPr lang="en-US" sz="1400" dirty="0">
              <a:hlinkClick r:id="rId2"/>
            </a:endParaRPr>
          </a:p>
          <a:p>
            <a:endParaRPr lang="en-US" sz="1400" dirty="0" smtClean="0">
              <a:hlinkClick r:id="rId2"/>
            </a:endParaRPr>
          </a:p>
          <a:p>
            <a:endParaRPr lang="en-US" sz="1400" dirty="0">
              <a:hlinkClick r:id="rId2"/>
            </a:endParaRPr>
          </a:p>
          <a:p>
            <a:endParaRPr lang="en-US" sz="1400" dirty="0" smtClean="0">
              <a:hlinkClick r:id="rId2"/>
            </a:endParaRPr>
          </a:p>
          <a:p>
            <a:r>
              <a:rPr lang="en-US" sz="1050" dirty="0" smtClean="0">
                <a:hlinkClick r:id="rId2"/>
              </a:rPr>
              <a:t>http</a:t>
            </a:r>
            <a:r>
              <a:rPr lang="en-US" sz="1050" dirty="0">
                <a:hlinkClick r:id="rId2"/>
              </a:rPr>
              <a:t>://</a:t>
            </a:r>
            <a:r>
              <a:rPr lang="en-US" sz="1050" dirty="0" smtClean="0">
                <a:hlinkClick r:id="rId2"/>
              </a:rPr>
              <a:t>consc.net/papers/singularity.pdf</a:t>
            </a:r>
            <a:endParaRPr lang="en-US" sz="1050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6400800"/>
            <a:ext cx="6172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http://www.biointelligence-explosion.com</a:t>
            </a:r>
            <a:r>
              <a:rPr lang="en-US" sz="1100" dirty="0" smtClean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1131987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2232</TotalTime>
  <Words>528</Words>
  <Application>Microsoft Office PowerPoint</Application>
  <PresentationFormat>On-screen Show (4:3)</PresentationFormat>
  <Paragraphs>203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Civic</vt:lpstr>
      <vt:lpstr>AN ORGANIC SINGULARITY Will Humanity's Successors Be Our Descendants? How recursively self-improving organic robots will modify their own source code and bootstrap our way to full-spectrum superintelligence David Pearce</vt:lpstr>
      <vt:lpstr>FULL-SPECTRUM SUPERINTELLIGENCE</vt:lpstr>
      <vt:lpstr>FULL-SPECTRUM SUPERINTELLIGENCE</vt:lpstr>
      <vt:lpstr>FULL-SPECTRUM SUPERINTELLIGENCE</vt:lpstr>
      <vt:lpstr>PowerPoint Presentation</vt:lpstr>
      <vt:lpstr>PowerPoint Presentation</vt:lpstr>
      <vt:lpstr>A Note On Friendly AI</vt:lpstr>
      <vt:lpstr>CO-EVOLUTION.</vt:lpstr>
      <vt:lpstr>The PROPORTIONALITY THESIS in AI</vt:lpstr>
      <vt:lpstr>Can Mind-Uploading Finesse Our Ignorance?</vt:lpstr>
      <vt:lpstr>Four Controversial Predictions</vt:lpstr>
      <vt:lpstr>Shulgin</vt:lpstr>
      <vt:lpstr>Safety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Compassionate Biology</dc:title>
  <dc:creator>James Evans</dc:creator>
  <cp:lastModifiedBy>James Evans</cp:lastModifiedBy>
  <cp:revision>462</cp:revision>
  <dcterms:created xsi:type="dcterms:W3CDTF">2010-05-29T02:19:23Z</dcterms:created>
  <dcterms:modified xsi:type="dcterms:W3CDTF">2012-12-05T01:21:22Z</dcterms:modified>
</cp:coreProperties>
</file>