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92" r:id="rId3"/>
    <p:sldId id="293" r:id="rId4"/>
    <p:sldId id="294" r:id="rId5"/>
    <p:sldId id="295" r:id="rId6"/>
    <p:sldId id="296" r:id="rId7"/>
    <p:sldId id="303" r:id="rId8"/>
    <p:sldId id="297" r:id="rId9"/>
    <p:sldId id="298" r:id="rId10"/>
    <p:sldId id="299" r:id="rId11"/>
    <p:sldId id="300" r:id="rId12"/>
    <p:sldId id="301" r:id="rId13"/>
    <p:sldId id="302" r:id="rId14"/>
    <p:sldId id="272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717" autoAdjust="0"/>
  </p:normalViewPr>
  <p:slideViewPr>
    <p:cSldViewPr>
      <p:cViewPr>
        <p:scale>
          <a:sx n="100" d="100"/>
          <a:sy n="100" d="100"/>
        </p:scale>
        <p:origin x="-25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29BD1-6308-4674-B52A-45719BD84E9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10986-E531-4161-834D-0091D57AD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0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10986-E531-4161-834D-0091D57AD6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10986-E531-4161-834D-0091D57AD6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10986-E531-4161-834D-0091D57AD6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6DE2-A9C9-4DF9-8BBE-3D483D1585A6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754-F51A-4D00-A370-1F3F6D29EFBF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A43E-DC8F-42EF-BF01-9462C32CD548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0B10-243F-47D6-B8BC-461971431A25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734-FB88-4AA7-9C20-75B5DDDD95D3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15A4CF-D255-42FA-84FA-B99AF0943483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29C5-3072-49CE-86B8-29F07BFB6EE4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0E57-BCF5-44FD-8611-66F9A2DABD82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6876-5D14-4225-BD32-59064FAAE4D6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3351-1D91-4B3C-B9D6-C8D9D10A689D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AD3141E-5FEC-4D53-8683-322D631D3FC7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David Pearce - www.abolitionist.com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866D6D-4563-46F9-90B6-F618310254CA}" type="datetime1">
              <a:rPr lang="en-US" smtClean="0"/>
              <a:pPr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David Pearce - www.abolitionist.com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0C02AD-1493-4376-9AF0-EF851912C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Conservation </a:t>
            </a:r>
            <a:r>
              <a:rPr lang="en-US" cap="small" dirty="0" smtClean="0"/>
              <a:t>Biology</a:t>
            </a:r>
            <a:br>
              <a:rPr lang="en-US" cap="small" dirty="0" smtClean="0"/>
            </a:br>
            <a:r>
              <a:rPr lang="en-US" sz="4000" cap="small" dirty="0" smtClean="0"/>
              <a:t>versus</a:t>
            </a:r>
            <a:r>
              <a:rPr lang="en-US" cap="small" dirty="0" smtClean="0"/>
              <a:t> Compassionate </a:t>
            </a:r>
            <a:r>
              <a:rPr lang="en-US" cap="small" dirty="0"/>
              <a:t>Biology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sz="3100" cap="small" dirty="0" smtClean="0">
                <a:solidFill>
                  <a:schemeClr val="tx1"/>
                </a:solidFill>
              </a:rPr>
              <a:t>David Pearce</a:t>
            </a:r>
            <a:endParaRPr lang="en-US" sz="3100" cap="small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8956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ABSTRACT</a:t>
            </a:r>
          </a:p>
          <a:p>
            <a:pPr algn="ctr"/>
            <a:endParaRPr lang="en-US" sz="1200" b="1" i="1" dirty="0">
              <a:solidFill>
                <a:schemeClr val="tx2"/>
              </a:solidFill>
            </a:endParaRP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Since the Cambrian explosion, pain and suffering have been inseparable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from the existence of life on Earth. However, a major evolutionary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transition is now in prospect. One species of social primate has evolved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the capacity to master biotechnology, rewrite its own genetic source code,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and abolish the molecular signature of experience below </a:t>
            </a:r>
            <a:r>
              <a:rPr lang="en-US" sz="1200" dirty="0" smtClean="0">
                <a:solidFill>
                  <a:schemeClr val="tx2"/>
                </a:solidFill>
              </a:rPr>
              <a:t>“hedonic zero”</a:t>
            </a:r>
            <a:endParaRPr lang="en-US" sz="1200" dirty="0">
              <a:solidFill>
                <a:schemeClr val="tx2"/>
              </a:solidFill>
            </a:endParaRP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throughout the living world. This talk explores one aspect of the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evolutionary transition ahead, namely interventions to phase out the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cruelties of Nature. The exponential growth of computer processing power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promises to let us micro-manage every cubic </a:t>
            </a:r>
            <a:r>
              <a:rPr lang="en-US" sz="1200" dirty="0" err="1">
                <a:solidFill>
                  <a:schemeClr val="tx2"/>
                </a:solidFill>
              </a:rPr>
              <a:t>metre</a:t>
            </a:r>
            <a:r>
              <a:rPr lang="en-US" sz="1200" dirty="0">
                <a:solidFill>
                  <a:schemeClr val="tx2"/>
                </a:solidFill>
              </a:rPr>
              <a:t> of the planet.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Responsible stewardship of </a:t>
            </a:r>
            <a:r>
              <a:rPr lang="en-US" sz="1200" dirty="0" smtClean="0">
                <a:solidFill>
                  <a:schemeClr val="tx2"/>
                </a:solidFill>
              </a:rPr>
              <a:t>tomorrow’s </a:t>
            </a:r>
            <a:r>
              <a:rPr lang="en-US" sz="1200" dirty="0">
                <a:solidFill>
                  <a:schemeClr val="tx2"/>
                </a:solidFill>
              </a:rPr>
              <a:t>wildlife parks will entail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cross-species fertility regulation via </a:t>
            </a:r>
            <a:r>
              <a:rPr lang="en-US" sz="1200" dirty="0" err="1">
                <a:solidFill>
                  <a:schemeClr val="tx2"/>
                </a:solidFill>
              </a:rPr>
              <a:t>immunocontraception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smtClean="0">
                <a:solidFill>
                  <a:schemeClr val="tx2"/>
                </a:solidFill>
              </a:rPr>
              <a:t>“reprogramming”</a:t>
            </a:r>
            <a:endParaRPr lang="en-US" sz="1200" dirty="0">
              <a:solidFill>
                <a:schemeClr val="tx2"/>
              </a:solidFill>
            </a:endParaRP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predators, famine relief, healthcare provision, and eventually a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pan-species analogue of the welfare state. Can science and technology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engineer the well-being of all sentience  in our forward light-cone?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28700" y="2743200"/>
            <a:ext cx="7239000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0" spc="0" dirty="0" smtClean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6096000" cy="365760"/>
          </a:xfrm>
        </p:spPr>
        <p:txBody>
          <a:bodyPr/>
          <a:lstStyle/>
          <a:p>
            <a:r>
              <a:rPr lang="en-US" dirty="0" smtClean="0"/>
              <a:t>David Pearce - http</a:t>
            </a:r>
            <a:r>
              <a:rPr lang="en-US" dirty="0"/>
              <a:t>://abolitionist.com/reprogramming/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49" y="1524000"/>
            <a:ext cx="77914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Intelligence </a:t>
            </a:r>
            <a:r>
              <a:rPr lang="en-US" sz="2400" dirty="0" smtClean="0"/>
              <a:t>Explosion </a:t>
            </a:r>
            <a:endParaRPr lang="en-US" sz="2400" dirty="0"/>
          </a:p>
          <a:p>
            <a:pPr algn="ctr"/>
            <a:r>
              <a:rPr lang="en-US" sz="1400" dirty="0"/>
              <a:t>What Is Full-Spectrum </a:t>
            </a:r>
            <a:r>
              <a:rPr lang="en-US" sz="1400" dirty="0" err="1"/>
              <a:t>Superintelligence</a:t>
            </a:r>
            <a:r>
              <a:rPr lang="en-US" sz="1400" dirty="0"/>
              <a:t>?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algn="ctr"/>
            <a:r>
              <a:rPr lang="en-US" sz="1400" dirty="0" smtClean="0"/>
              <a:t>http</a:t>
            </a:r>
            <a:r>
              <a:rPr lang="en-US" sz="1400" dirty="0"/>
              <a:t>://www.biointelligence-explosion.com</a:t>
            </a:r>
          </a:p>
        </p:txBody>
      </p:sp>
      <p:pic>
        <p:nvPicPr>
          <p:cNvPr id="4098" name="Picture 2" descr="C:\Users\James\Desktop\Brazil PPT\photo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655344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49" y="1524000"/>
            <a:ext cx="77914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Ethics: what matters?</a:t>
            </a:r>
          </a:p>
          <a:p>
            <a:endParaRPr lang="en-US" sz="1400" dirty="0"/>
          </a:p>
          <a:p>
            <a:r>
              <a:rPr lang="en-US" sz="1400" dirty="0"/>
              <a:t>Do </a:t>
            </a:r>
            <a:r>
              <a:rPr lang="en-US" sz="1400" dirty="0" smtClean="0"/>
              <a:t>species matter</a:t>
            </a:r>
            <a:r>
              <a:rPr lang="en-US" sz="1400" dirty="0"/>
              <a:t>? Do </a:t>
            </a:r>
            <a:r>
              <a:rPr lang="en-US" sz="1400" dirty="0" smtClean="0"/>
              <a:t>genera (families</a:t>
            </a:r>
            <a:r>
              <a:rPr lang="en-US" sz="1400" dirty="0"/>
              <a:t>, </a:t>
            </a:r>
            <a:r>
              <a:rPr lang="en-US" sz="1400" dirty="0" smtClean="0"/>
              <a:t>orders</a:t>
            </a:r>
            <a:r>
              <a:rPr lang="en-US" sz="1400" dirty="0"/>
              <a:t>, </a:t>
            </a:r>
            <a:r>
              <a:rPr lang="en-US" sz="1400" dirty="0" smtClean="0"/>
              <a:t>classes</a:t>
            </a:r>
            <a:r>
              <a:rPr lang="en-US" sz="1400" dirty="0"/>
              <a:t>, p</a:t>
            </a:r>
            <a:r>
              <a:rPr lang="en-US" sz="1400" dirty="0" smtClean="0"/>
              <a:t>hyla</a:t>
            </a:r>
            <a:r>
              <a:rPr lang="en-US" sz="1400" dirty="0"/>
              <a:t>, </a:t>
            </a:r>
            <a:r>
              <a:rPr lang="en-US" sz="1400" dirty="0" err="1" smtClean="0"/>
              <a:t>etc</a:t>
            </a:r>
            <a:r>
              <a:rPr lang="en-US" sz="1400" dirty="0" smtClean="0"/>
              <a:t>) matter?</a:t>
            </a:r>
          </a:p>
          <a:p>
            <a:r>
              <a:rPr lang="en-US" sz="1400" dirty="0" smtClean="0"/>
              <a:t>Do ecosystems matter?</a:t>
            </a:r>
          </a:p>
          <a:p>
            <a:endParaRPr lang="en-US" sz="1400" dirty="0"/>
          </a:p>
          <a:p>
            <a:r>
              <a:rPr lang="en-US" sz="1400" dirty="0" smtClean="0"/>
              <a:t>OR</a:t>
            </a:r>
          </a:p>
          <a:p>
            <a:endParaRPr lang="en-US" sz="1400" dirty="0"/>
          </a:p>
          <a:p>
            <a:r>
              <a:rPr lang="en-US" sz="1400" dirty="0"/>
              <a:t>Do </a:t>
            </a:r>
            <a:r>
              <a:rPr lang="en-US" sz="1400" dirty="0" smtClean="0"/>
              <a:t>only individual </a:t>
            </a:r>
            <a:r>
              <a:rPr lang="en-US" sz="1400" i="1" dirty="0" smtClean="0"/>
              <a:t>subjects </a:t>
            </a:r>
            <a:r>
              <a:rPr lang="en-US" sz="1400" i="1" dirty="0"/>
              <a:t>of </a:t>
            </a:r>
            <a:r>
              <a:rPr lang="en-US" sz="1400" i="1" dirty="0" smtClean="0"/>
              <a:t>experience </a:t>
            </a:r>
            <a:r>
              <a:rPr lang="en-US" sz="1400" dirty="0" smtClean="0"/>
              <a:t>matter?</a:t>
            </a:r>
          </a:p>
          <a:p>
            <a:endParaRPr lang="en-US" sz="1400" dirty="0"/>
          </a:p>
          <a:p>
            <a:r>
              <a:rPr lang="en-US" sz="1400" dirty="0" smtClean="0"/>
              <a:t>QUESTION.</a:t>
            </a:r>
          </a:p>
          <a:p>
            <a:r>
              <a:rPr lang="en-US" sz="1400" dirty="0" smtClean="0"/>
              <a:t>Does </a:t>
            </a:r>
            <a:r>
              <a:rPr lang="en-US" sz="1400" dirty="0"/>
              <a:t>the pain-pleasure axis disclose the </a:t>
            </a:r>
            <a:r>
              <a:rPr lang="en-US" sz="1400" dirty="0" smtClean="0"/>
              <a:t>world’s </a:t>
            </a:r>
            <a:r>
              <a:rPr lang="en-US" sz="1400" dirty="0"/>
              <a:t>inbuilt metric </a:t>
            </a:r>
            <a:r>
              <a:rPr lang="en-US" sz="1400" dirty="0" smtClean="0"/>
              <a:t>of (dis)value?</a:t>
            </a:r>
          </a:p>
          <a:p>
            <a:r>
              <a:rPr lang="en-US" sz="1400" dirty="0" smtClean="0"/>
              <a:t>What would an impartial ‘God’s-eye-view’ of all possible first-person perspectives entail?</a:t>
            </a:r>
            <a:endParaRPr lang="en-US" sz="1400" dirty="0"/>
          </a:p>
        </p:txBody>
      </p:sp>
      <p:pic>
        <p:nvPicPr>
          <p:cNvPr id="5122" name="Picture 2" descr="C:\Users\James\Downloads\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267200"/>
            <a:ext cx="315828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49" y="1524000"/>
            <a:ext cx="7791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Conservationist Objection </a:t>
            </a:r>
            <a:r>
              <a:rPr lang="en-US" sz="1400" dirty="0"/>
              <a:t>to Compassionate </a:t>
            </a:r>
            <a:r>
              <a:rPr lang="en-US" sz="1400" dirty="0" smtClean="0"/>
              <a:t>Biology:</a:t>
            </a:r>
            <a:endParaRPr lang="en-US" sz="1400" dirty="0"/>
          </a:p>
          <a:p>
            <a:r>
              <a:rPr lang="en-US" sz="1400" dirty="0"/>
              <a:t>Is a </a:t>
            </a:r>
            <a:r>
              <a:rPr lang="en-US" sz="1400" dirty="0" err="1" smtClean="0"/>
              <a:t>behaviourally</a:t>
            </a:r>
            <a:r>
              <a:rPr lang="en-US" sz="1400" dirty="0" smtClean="0"/>
              <a:t> </a:t>
            </a:r>
            <a:r>
              <a:rPr lang="en-US" sz="1400" dirty="0"/>
              <a:t>modified lion truly a lion?</a:t>
            </a:r>
          </a:p>
          <a:p>
            <a:endParaRPr lang="en-US" sz="1400" dirty="0"/>
          </a:p>
          <a:p>
            <a:r>
              <a:rPr lang="en-US" sz="1400" dirty="0"/>
              <a:t>Is a </a:t>
            </a:r>
            <a:r>
              <a:rPr lang="en-US" sz="1400" dirty="0" err="1"/>
              <a:t>behaviourally</a:t>
            </a:r>
            <a:r>
              <a:rPr lang="en-US" sz="1400" dirty="0"/>
              <a:t> modified human still a human?</a:t>
            </a:r>
          </a:p>
          <a:p>
            <a:endParaRPr lang="en-US" sz="1400" dirty="0"/>
          </a:p>
          <a:p>
            <a:r>
              <a:rPr lang="en-US" sz="1400" dirty="0"/>
              <a:t>What is </a:t>
            </a:r>
            <a:r>
              <a:rPr lang="en-US" sz="1400" i="1" dirty="0"/>
              <a:t>species essentialism</a:t>
            </a:r>
            <a:r>
              <a:rPr lang="en-US" sz="1400" dirty="0"/>
              <a:t>?</a:t>
            </a:r>
          </a:p>
        </p:txBody>
      </p:sp>
      <p:pic>
        <p:nvPicPr>
          <p:cNvPr id="5122" name="Picture 2" descr="C:\Users\James\Desktop\Brazil PPT\photo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57123"/>
            <a:ext cx="2598787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mes\Desktop\Brazil PPT\photo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49813"/>
            <a:ext cx="2994025" cy="22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49" y="1524000"/>
            <a:ext cx="77914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Compassionate Biology.</a:t>
            </a:r>
          </a:p>
          <a:p>
            <a:pPr algn="ctr"/>
            <a:r>
              <a:rPr lang="en-US" sz="1400" dirty="0"/>
              <a:t>Case </a:t>
            </a:r>
            <a:r>
              <a:rPr lang="en-US" sz="1400" dirty="0" smtClean="0"/>
              <a:t>Study: African Elephants</a:t>
            </a:r>
            <a:endParaRPr lang="en-US" sz="1400" dirty="0"/>
          </a:p>
          <a:p>
            <a:pPr algn="ctr"/>
            <a:r>
              <a:rPr lang="en-US" sz="1400" dirty="0"/>
              <a:t>(</a:t>
            </a:r>
            <a:r>
              <a:rPr lang="en-US" sz="1400" i="1" dirty="0" err="1"/>
              <a:t>Loxodonta</a:t>
            </a:r>
            <a:r>
              <a:rPr lang="en-US" sz="1400" i="1" dirty="0"/>
              <a:t> </a:t>
            </a:r>
            <a:r>
              <a:rPr lang="en-US" sz="1400" i="1" dirty="0" err="1"/>
              <a:t>africana</a:t>
            </a:r>
            <a:r>
              <a:rPr lang="en-US" sz="1400" i="1" dirty="0"/>
              <a:t> </a:t>
            </a:r>
            <a:r>
              <a:rPr lang="en-US" sz="1400" dirty="0"/>
              <a:t>&amp; </a:t>
            </a:r>
            <a:r>
              <a:rPr lang="en-US" sz="1400" i="1" dirty="0" err="1"/>
              <a:t>Loxodonta</a:t>
            </a:r>
            <a:r>
              <a:rPr lang="en-US" sz="1400" i="1" dirty="0"/>
              <a:t> </a:t>
            </a:r>
            <a:r>
              <a:rPr lang="en-US" sz="1400" i="1" dirty="0" err="1"/>
              <a:t>cyclotis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immunocontraception</a:t>
            </a:r>
            <a:r>
              <a:rPr lang="en-US" sz="1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preimplantation</a:t>
            </a:r>
            <a:r>
              <a:rPr lang="en-US" sz="1400" dirty="0"/>
              <a:t> genetic screening.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obstetric and neonatal support.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neurochipping</a:t>
            </a:r>
            <a:r>
              <a:rPr lang="en-US" sz="1400" dirty="0" smtClean="0"/>
              <a:t> </a:t>
            </a:r>
            <a:r>
              <a:rPr lang="en-US" sz="1400" dirty="0"/>
              <a:t>and GPS tracking of </a:t>
            </a:r>
            <a:r>
              <a:rPr lang="en-US" sz="1400" i="1" dirty="0"/>
              <a:t>c.</a:t>
            </a:r>
            <a:r>
              <a:rPr lang="en-US" sz="1400" dirty="0"/>
              <a:t> </a:t>
            </a:r>
            <a:r>
              <a:rPr lang="en-US" sz="1400" dirty="0" smtClean="0"/>
              <a:t>500,000 </a:t>
            </a:r>
            <a:r>
              <a:rPr lang="en-US" sz="1400" dirty="0"/>
              <a:t>free-living elephant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population to monitor health and nutritional status.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veterinary care.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psychiatric and </a:t>
            </a:r>
            <a:r>
              <a:rPr lang="en-US" sz="1400" dirty="0" err="1"/>
              <a:t>behavioural</a:t>
            </a:r>
            <a:r>
              <a:rPr lang="en-US" sz="1400" dirty="0"/>
              <a:t> support.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orthodontics </a:t>
            </a:r>
            <a:r>
              <a:rPr lang="en-US" sz="1100" dirty="0" smtClean="0"/>
              <a:t>(primarily </a:t>
            </a:r>
            <a:r>
              <a:rPr lang="en-US" sz="1100" dirty="0"/>
              <a:t>to replace terminal </a:t>
            </a:r>
            <a:r>
              <a:rPr lang="en-US" sz="1100" dirty="0" smtClean="0"/>
              <a:t>molars.</a:t>
            </a:r>
          </a:p>
          <a:p>
            <a:r>
              <a:rPr lang="en-US" sz="1100" dirty="0" smtClean="0"/>
              <a:t>         Otherwise healthy geriatric elephants today slowly starve to death when</a:t>
            </a:r>
          </a:p>
          <a:p>
            <a:r>
              <a:rPr lang="en-US" sz="1100" dirty="0" smtClean="0"/>
              <a:t>         their </a:t>
            </a:r>
            <a:r>
              <a:rPr lang="en-US" sz="1100" dirty="0"/>
              <a:t>sixth and final molars wear down. Elderly elephants can no longer</a:t>
            </a:r>
          </a:p>
          <a:p>
            <a:r>
              <a:rPr lang="en-US" sz="1100" dirty="0" smtClean="0"/>
              <a:t>         adequately </a:t>
            </a:r>
            <a:r>
              <a:rPr lang="en-US" sz="1100" dirty="0"/>
              <a:t>chew food. The malnourished elephant eventually collapses</a:t>
            </a:r>
          </a:p>
          <a:p>
            <a:r>
              <a:rPr lang="en-US" sz="1100" dirty="0" smtClean="0"/>
              <a:t>         through </a:t>
            </a:r>
            <a:r>
              <a:rPr lang="en-US" sz="1100" dirty="0"/>
              <a:t>inanition. S/he may then be eaten alive by predators. The potential</a:t>
            </a:r>
          </a:p>
          <a:p>
            <a:r>
              <a:rPr lang="en-US" sz="1100" dirty="0" smtClean="0"/>
              <a:t>         upper </a:t>
            </a:r>
            <a:r>
              <a:rPr lang="en-US" sz="1100" dirty="0"/>
              <a:t>bound to the lifespan of a dentally intact elephant is </a:t>
            </a:r>
            <a:r>
              <a:rPr lang="en-US" sz="1100" dirty="0" smtClean="0"/>
              <a:t>currently unknown.)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ANNUAL </a:t>
            </a:r>
            <a:r>
              <a:rPr lang="en-US" sz="1400" dirty="0"/>
              <a:t>ESTIMATED COST:  comprehensive program of pan-African elephant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healthcare 2-3 billion dollars (contemporary prices).</a:t>
            </a:r>
            <a:endParaRPr lang="en-US" sz="1400" dirty="0" smtClean="0"/>
          </a:p>
        </p:txBody>
      </p:sp>
      <p:pic>
        <p:nvPicPr>
          <p:cNvPr id="1026" name="Picture 2" descr="C:\Users\James\Desktop\elephant-suck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39" y="2743200"/>
            <a:ext cx="306746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3810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The Future of Sentience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13995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Global Veganism</a:t>
            </a:r>
          </a:p>
          <a:p>
            <a:pPr algn="ctr"/>
            <a:r>
              <a:rPr lang="en-US" sz="1600" b="1" dirty="0">
                <a:solidFill>
                  <a:schemeClr val="accent3"/>
                </a:solidFill>
              </a:rPr>
              <a:t>A Pan-Species Welfare </a:t>
            </a:r>
            <a:r>
              <a:rPr lang="en-US" sz="1600" b="1" dirty="0" smtClean="0">
                <a:solidFill>
                  <a:schemeClr val="accent3"/>
                </a:solidFill>
              </a:rPr>
              <a:t>State?</a:t>
            </a:r>
            <a:endParaRPr lang="en-US" sz="1600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James\Desktop\Brazil PPT\photo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89" y="2895600"/>
            <a:ext cx="440502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2100" y="5306735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 smtClean="0">
                <a:latin typeface="+mj-lt"/>
              </a:rPr>
              <a:t>www.abolitionist.com</a:t>
            </a:r>
            <a:endParaRPr lang="en-US" sz="2800" cap="small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0" y="5486400"/>
            <a:ext cx="7772400" cy="838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End</a:t>
            </a:r>
            <a:endParaRPr kumimoji="0" lang="en-US" sz="2800" b="0" i="0" u="none" strike="noStrike" kern="1200" cap="sm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7432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“The question is not, </a:t>
            </a:r>
            <a:r>
              <a:rPr lang="en-US" dirty="0" smtClean="0">
                <a:solidFill>
                  <a:schemeClr val="tx2"/>
                </a:solidFill>
              </a:rPr>
              <a:t>“Can </a:t>
            </a:r>
            <a:r>
              <a:rPr lang="en-US" dirty="0">
                <a:solidFill>
                  <a:schemeClr val="tx2"/>
                </a:solidFill>
              </a:rPr>
              <a:t>they reason</a:t>
            </a:r>
            <a:r>
              <a:rPr lang="en-US" dirty="0" smtClean="0">
                <a:solidFill>
                  <a:schemeClr val="tx2"/>
                </a:solidFill>
              </a:rPr>
              <a:t>?” nor, “Can </a:t>
            </a:r>
            <a:r>
              <a:rPr lang="en-US" dirty="0">
                <a:solidFill>
                  <a:schemeClr val="tx2"/>
                </a:solidFill>
              </a:rPr>
              <a:t>they talk</a:t>
            </a:r>
            <a:r>
              <a:rPr lang="en-US" dirty="0" smtClean="0">
                <a:solidFill>
                  <a:schemeClr val="tx2"/>
                </a:solidFill>
              </a:rPr>
              <a:t>?”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but </a:t>
            </a:r>
            <a:r>
              <a:rPr lang="en-US" dirty="0">
                <a:solidFill>
                  <a:schemeClr val="tx2"/>
                </a:solidFill>
              </a:rPr>
              <a:t>rather</a:t>
            </a:r>
            <a:r>
              <a:rPr lang="en-US" dirty="0" smtClean="0">
                <a:solidFill>
                  <a:schemeClr val="tx2"/>
                </a:solidFill>
              </a:rPr>
              <a:t>, “Can </a:t>
            </a:r>
            <a:r>
              <a:rPr lang="en-US" dirty="0">
                <a:solidFill>
                  <a:schemeClr val="tx2"/>
                </a:solidFill>
              </a:rPr>
              <a:t>they suffer</a:t>
            </a:r>
            <a:r>
              <a:rPr lang="en-US" dirty="0" smtClean="0">
                <a:solidFill>
                  <a:schemeClr val="tx2"/>
                </a:solidFill>
              </a:rPr>
              <a:t>?””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(Jeremy Bentham)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3375" y="609600"/>
            <a:ext cx="8534400" cy="914400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Towards the well-being of all sentience.</a:t>
            </a:r>
          </a:p>
        </p:txBody>
      </p:sp>
    </p:spTree>
    <p:extLst>
      <p:ext uri="{BB962C8B-B14F-4D97-AF65-F5344CB8AC3E}">
        <p14:creationId xmlns:p14="http://schemas.microsoft.com/office/powerpoint/2010/main" val="14747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52423" y="3505200"/>
            <a:ext cx="82486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“We </a:t>
            </a:r>
            <a:r>
              <a:rPr lang="en-US" sz="1400" dirty="0"/>
              <a:t>have enslaved the rest of the animal creation, and have treated</a:t>
            </a:r>
          </a:p>
          <a:p>
            <a:pPr algn="ctr"/>
            <a:r>
              <a:rPr lang="en-US" sz="1400" dirty="0"/>
              <a:t>our distant cousins in fur and feathers so badly that beyond doubt, if they</a:t>
            </a:r>
          </a:p>
          <a:p>
            <a:pPr algn="ctr"/>
            <a:r>
              <a:rPr lang="en-US" sz="1400" dirty="0"/>
              <a:t>were able to formulate a religion, they would depict the Devil in human</a:t>
            </a:r>
          </a:p>
          <a:p>
            <a:pPr algn="ctr"/>
            <a:r>
              <a:rPr lang="en-US" sz="1400" dirty="0"/>
              <a:t>form</a:t>
            </a:r>
            <a:r>
              <a:rPr lang="en-US" sz="1400" dirty="0" smtClean="0"/>
              <a:t>.”</a:t>
            </a:r>
            <a:endParaRPr lang="en-US" sz="1400" dirty="0"/>
          </a:p>
          <a:p>
            <a:pPr algn="ctr"/>
            <a:r>
              <a:rPr lang="en-US" sz="1100" dirty="0" smtClean="0"/>
              <a:t>(</a:t>
            </a:r>
            <a:r>
              <a:rPr lang="en-US" sz="1100" dirty="0"/>
              <a:t>William Ralph </a:t>
            </a:r>
            <a:r>
              <a:rPr lang="en-US" sz="1100" dirty="0" err="1"/>
              <a:t>Inge</a:t>
            </a:r>
            <a:r>
              <a:rPr lang="en-US" sz="1100" dirty="0"/>
              <a:t>, "The Idea of Progress" (</a:t>
            </a:r>
            <a:r>
              <a:rPr lang="en-US" sz="1100" dirty="0" err="1"/>
              <a:t>Romanes</a:t>
            </a:r>
            <a:r>
              <a:rPr lang="en-US" sz="1100" dirty="0"/>
              <a:t> Lecture, 27 </a:t>
            </a:r>
            <a:r>
              <a:rPr lang="en-US" sz="1100" dirty="0" smtClean="0"/>
              <a:t>May 1920</a:t>
            </a:r>
            <a:r>
              <a:rPr lang="en-US" sz="1100" dirty="0" smtClean="0"/>
              <a:t>),</a:t>
            </a:r>
          </a:p>
          <a:p>
            <a:pPr algn="ctr"/>
            <a:r>
              <a:rPr lang="en-US" sz="1100" dirty="0" smtClean="0"/>
              <a:t>reprinted </a:t>
            </a:r>
            <a:r>
              <a:rPr lang="en-US" sz="1100" dirty="0"/>
              <a:t>in Outspoken Essays: Second Series (1922))</a:t>
            </a:r>
          </a:p>
          <a:p>
            <a:endParaRPr lang="en-US" sz="1400" dirty="0" smtClean="0"/>
          </a:p>
          <a:p>
            <a:r>
              <a:rPr lang="en-US" sz="1400" dirty="0" smtClean="0"/>
              <a:t>21st </a:t>
            </a:r>
            <a:r>
              <a:rPr lang="en-US" sz="1400" dirty="0"/>
              <a:t>century biotechnology confers on human beings God-like powers </a:t>
            </a:r>
            <a:r>
              <a:rPr lang="en-US" sz="1400" dirty="0" smtClean="0"/>
              <a:t>over Nature.</a:t>
            </a:r>
          </a:p>
          <a:p>
            <a:endParaRPr lang="en-US" sz="1400" dirty="0"/>
          </a:p>
          <a:p>
            <a:r>
              <a:rPr lang="en-US" sz="1400" dirty="0"/>
              <a:t>What principles should govern our stewardship of the living world?</a:t>
            </a:r>
          </a:p>
          <a:p>
            <a:r>
              <a:rPr lang="en-US" sz="1400" dirty="0"/>
              <a:t>When are we ethically entitled to harm another sentient being?</a:t>
            </a:r>
          </a:p>
          <a:p>
            <a:r>
              <a:rPr lang="en-US" sz="1400" dirty="0"/>
              <a:t>When are we ethically entitled to allow another sentient being </a:t>
            </a:r>
            <a:r>
              <a:rPr lang="en-US" sz="1400" dirty="0" smtClean="0"/>
              <a:t>to</a:t>
            </a:r>
          </a:p>
          <a:p>
            <a:r>
              <a:rPr lang="en-US" sz="1400" dirty="0" smtClean="0"/>
              <a:t>come to harm </a:t>
            </a:r>
            <a:r>
              <a:rPr lang="en-US" sz="1400" dirty="0"/>
              <a:t>through neglect?</a:t>
            </a:r>
          </a:p>
        </p:txBody>
      </p:sp>
      <p:pic>
        <p:nvPicPr>
          <p:cNvPr id="8" name="Picture 2" descr="C:\Users\James\Desktop\Brazil 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17681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49" y="1524000"/>
            <a:ext cx="77914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Priorities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1400" dirty="0"/>
              <a:t>Does Non-Human Animal Suffering Matter?</a:t>
            </a:r>
          </a:p>
          <a:p>
            <a:r>
              <a:rPr lang="en-US" sz="1400" dirty="0"/>
              <a:t>Do Non-Human Animals Suffer As Much As Humans?</a:t>
            </a:r>
          </a:p>
          <a:p>
            <a:r>
              <a:rPr lang="en-US" sz="1400" dirty="0"/>
              <a:t>Can Human Animals Help Non-Human Animals?</a:t>
            </a:r>
          </a:p>
          <a:p>
            <a:endParaRPr lang="en-US" sz="1400" dirty="0"/>
          </a:p>
          <a:p>
            <a:r>
              <a:rPr lang="en-US" sz="1400" dirty="0"/>
              <a:t>PROPOSAL:  non-human animals with central nervous systems are functionally</a:t>
            </a:r>
          </a:p>
          <a:p>
            <a:r>
              <a:rPr lang="en-US" sz="1400" i="1" dirty="0"/>
              <a:t>and</a:t>
            </a:r>
            <a:r>
              <a:rPr lang="en-US" sz="1400" dirty="0"/>
              <a:t> ethically akin to human infants and  </a:t>
            </a:r>
            <a:r>
              <a:rPr lang="en-US" sz="1400" dirty="0" err="1"/>
              <a:t>prelinguistic</a:t>
            </a:r>
            <a:r>
              <a:rPr lang="en-US" sz="1400" dirty="0"/>
              <a:t> toddlers.</a:t>
            </a:r>
          </a:p>
        </p:txBody>
      </p:sp>
      <p:pic>
        <p:nvPicPr>
          <p:cNvPr id="1030" name="Picture 6" descr="C:\Users\James\Downloads\photo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18" y="1981200"/>
            <a:ext cx="27249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49" y="1524000"/>
            <a:ext cx="779145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What is Moral Dumbfounding?</a:t>
            </a:r>
          </a:p>
          <a:p>
            <a:endParaRPr lang="en-US" sz="1400" dirty="0"/>
          </a:p>
          <a:p>
            <a:r>
              <a:rPr lang="en-US" sz="1100" dirty="0"/>
              <a:t>Ref:  Jonathan </a:t>
            </a:r>
            <a:r>
              <a:rPr lang="en-US" sz="1100" dirty="0" err="1"/>
              <a:t>Haidt</a:t>
            </a:r>
            <a:r>
              <a:rPr lang="en-US" sz="1100" dirty="0"/>
              <a:t>, The Emotional Dog and Its Rational Tail: A Social</a:t>
            </a:r>
          </a:p>
          <a:p>
            <a:r>
              <a:rPr lang="en-US" sz="1100" dirty="0"/>
              <a:t>Intuitionist Approach to Moral Judgment. </a:t>
            </a:r>
            <a:r>
              <a:rPr lang="en-US" sz="1100" i="1" dirty="0"/>
              <a:t>Psychological Review </a:t>
            </a:r>
            <a:r>
              <a:rPr lang="en-US" sz="1100" dirty="0"/>
              <a:t>108.4 (2001):</a:t>
            </a:r>
          </a:p>
          <a:p>
            <a:r>
              <a:rPr lang="en-US" sz="1100" dirty="0"/>
              <a:t>814-834.</a:t>
            </a:r>
          </a:p>
        </p:txBody>
      </p:sp>
      <p:pic>
        <p:nvPicPr>
          <p:cNvPr id="2050" name="Picture 2" descr="C:\Users\James\Downloads\photo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4" y="2590800"/>
            <a:ext cx="44450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49" y="1524000"/>
            <a:ext cx="77914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The Anti-</a:t>
            </a:r>
            <a:r>
              <a:rPr lang="en-US" sz="1400" b="1" dirty="0" err="1"/>
              <a:t>Speciesist</a:t>
            </a:r>
            <a:r>
              <a:rPr lang="en-US" sz="1400" b="1" dirty="0"/>
              <a:t> Revolution</a:t>
            </a:r>
            <a:endParaRPr lang="en-US" sz="1400" dirty="0" smtClean="0"/>
          </a:p>
          <a:p>
            <a:r>
              <a:rPr lang="en-US" sz="1400" dirty="0" smtClean="0"/>
              <a:t>What </a:t>
            </a:r>
            <a:r>
              <a:rPr lang="en-US" sz="1400" dirty="0"/>
              <a:t>is </a:t>
            </a:r>
            <a:r>
              <a:rPr lang="en-US" sz="1400" dirty="0" err="1"/>
              <a:t>Speciesism</a:t>
            </a:r>
            <a:r>
              <a:rPr lang="en-US" sz="1400" dirty="0" smtClean="0"/>
              <a:t>?</a:t>
            </a:r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 smtClean="0"/>
              <a:t>ethical anti-</a:t>
            </a:r>
            <a:r>
              <a:rPr lang="en-US" sz="1400" dirty="0" err="1" smtClean="0"/>
              <a:t>speciesist</a:t>
            </a:r>
            <a:r>
              <a:rPr lang="en-US" sz="1400" dirty="0" smtClean="0"/>
              <a:t> argues beings of equal sentience deserve equal weight irrespective of species membership </a:t>
            </a:r>
            <a:r>
              <a:rPr lang="en-US" sz="1400" i="1" dirty="0" smtClean="0"/>
              <a:t>not</a:t>
            </a:r>
            <a:r>
              <a:rPr lang="en-US" sz="1400" dirty="0" smtClean="0"/>
              <a:t> </a:t>
            </a:r>
            <a:r>
              <a:rPr lang="en-US" sz="1400" dirty="0"/>
              <a:t>members of different species deserve equal weight.</a:t>
            </a:r>
          </a:p>
          <a:p>
            <a:endParaRPr lang="en-US" sz="1400" dirty="0"/>
          </a:p>
          <a:p>
            <a:r>
              <a:rPr lang="en-US" sz="1400" dirty="0"/>
              <a:t>Objection: But what about </a:t>
            </a:r>
            <a:r>
              <a:rPr lang="en-US" sz="1400" dirty="0" smtClean="0"/>
              <a:t>POTENTIAL?</a:t>
            </a:r>
          </a:p>
          <a:p>
            <a:endParaRPr lang="en-US" sz="1400" dirty="0"/>
          </a:p>
          <a:p>
            <a:r>
              <a:rPr lang="en-US" sz="1400" dirty="0"/>
              <a:t>Response: We value human babies and </a:t>
            </a:r>
            <a:r>
              <a:rPr lang="en-US" sz="1400" dirty="0" err="1"/>
              <a:t>prelinguistic</a:t>
            </a:r>
            <a:r>
              <a:rPr lang="en-US" sz="1400" dirty="0"/>
              <a:t> toddlers for who they</a:t>
            </a:r>
            <a:br>
              <a:rPr lang="en-US" sz="1400" dirty="0"/>
            </a:br>
            <a:r>
              <a:rPr lang="en-US" sz="1400" dirty="0"/>
              <a:t>are, not for the mature adult they may - or may not -  eventually become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i="1" dirty="0"/>
              <a:t>cf</a:t>
            </a:r>
            <a:r>
              <a:rPr lang="en-US" sz="1400" dirty="0"/>
              <a:t>. the love, care and medical support we accord a human toddler with a</a:t>
            </a:r>
            <a:br>
              <a:rPr lang="en-US" sz="1400" dirty="0"/>
            </a:br>
            <a:r>
              <a:rPr lang="en-US" sz="1400" dirty="0"/>
              <a:t>progressive disorder who will never live to celebrate her third birthday.)</a:t>
            </a:r>
          </a:p>
        </p:txBody>
      </p:sp>
      <p:pic>
        <p:nvPicPr>
          <p:cNvPr id="6" name="Picture 2" descr="C:\Users\James\Downloads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5658"/>
            <a:ext cx="1278441" cy="127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ames\Downloads\photo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15909"/>
            <a:ext cx="1238251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James\Downloads\photo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15658"/>
            <a:ext cx="1380301" cy="123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James\Downloads\photo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115658"/>
            <a:ext cx="1447799" cy="12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ames\Downloads\photo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43" y="2115658"/>
            <a:ext cx="1815553" cy="123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mes\Downloads\photo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52912"/>
            <a:ext cx="211769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49" y="1524000"/>
            <a:ext cx="779145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ETHICAL </a:t>
            </a:r>
            <a:r>
              <a:rPr lang="en-US" sz="2400" dirty="0" smtClean="0"/>
              <a:t>IMPLICATIONS</a:t>
            </a:r>
          </a:p>
          <a:p>
            <a:endParaRPr lang="en-US" sz="1600" dirty="0"/>
          </a:p>
          <a:p>
            <a:pPr algn="ctr"/>
            <a:r>
              <a:rPr lang="en-US" sz="1400" dirty="0"/>
              <a:t> A Cruelty-free Vegan Lifestyle For Human and Non-Human Animals</a:t>
            </a:r>
          </a:p>
          <a:p>
            <a:endParaRPr lang="en-US" sz="1400" dirty="0"/>
          </a:p>
          <a:p>
            <a:r>
              <a:rPr lang="en-US" sz="1400" b="1" dirty="0"/>
              <a:t>Should We Intervene? </a:t>
            </a:r>
          </a:p>
          <a:p>
            <a:endParaRPr lang="en-US" sz="1400" dirty="0" smtClean="0"/>
          </a:p>
          <a:p>
            <a:r>
              <a:rPr lang="en-US" sz="1400" dirty="0" smtClean="0"/>
              <a:t>Is </a:t>
            </a:r>
            <a:r>
              <a:rPr lang="en-US" sz="1400" dirty="0"/>
              <a:t>there a fundamental difference between ethical intervention to help a</a:t>
            </a:r>
          </a:p>
          <a:p>
            <a:r>
              <a:rPr lang="en-US" sz="1400" dirty="0"/>
              <a:t>human being and </a:t>
            </a:r>
            <a:r>
              <a:rPr lang="en-US" sz="1400" dirty="0" smtClean="0"/>
              <a:t>“sentimental” </a:t>
            </a:r>
            <a:r>
              <a:rPr lang="en-US" sz="1400" dirty="0"/>
              <a:t>pleas to </a:t>
            </a:r>
            <a:r>
              <a:rPr lang="en-US" sz="1400" dirty="0" smtClean="0"/>
              <a:t>“interfere” </a:t>
            </a:r>
            <a:r>
              <a:rPr lang="en-US" sz="1400" dirty="0"/>
              <a:t>with Nature and help a</a:t>
            </a:r>
          </a:p>
          <a:p>
            <a:r>
              <a:rPr lang="en-US" sz="1400" dirty="0"/>
              <a:t>non-human animal?</a:t>
            </a:r>
          </a:p>
          <a:p>
            <a:endParaRPr lang="en-US" sz="1400" dirty="0"/>
          </a:p>
          <a:p>
            <a:r>
              <a:rPr lang="en-US" sz="1400" b="1" dirty="0"/>
              <a:t>Reframing The Question</a:t>
            </a:r>
            <a:r>
              <a:rPr lang="en-US" sz="1400" b="1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Humans already massively intervene in Nature.</a:t>
            </a:r>
          </a:p>
          <a:p>
            <a:r>
              <a:rPr lang="en-US" sz="1400" dirty="0" smtClean="0"/>
              <a:t>(“</a:t>
            </a:r>
            <a:r>
              <a:rPr lang="en-US" sz="1400" dirty="0" err="1" smtClean="0"/>
              <a:t>rewilding</a:t>
            </a:r>
            <a:r>
              <a:rPr lang="en-US" sz="1400" dirty="0" smtClean="0"/>
              <a:t>”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/>
              <a:t>habitat </a:t>
            </a:r>
            <a:r>
              <a:rPr lang="en-US" sz="1400" dirty="0" smtClean="0"/>
              <a:t>destruction, captive </a:t>
            </a:r>
            <a:r>
              <a:rPr lang="en-US" sz="1400" dirty="0"/>
              <a:t>breeding programs for big</a:t>
            </a:r>
          </a:p>
          <a:p>
            <a:r>
              <a:rPr lang="en-US" sz="1400" dirty="0"/>
              <a:t>cats, etc.)</a:t>
            </a:r>
          </a:p>
          <a:p>
            <a:r>
              <a:rPr lang="en-US" sz="1400" dirty="0"/>
              <a:t>What ethical principle(s) should govern our interventions?</a:t>
            </a:r>
          </a:p>
          <a:p>
            <a:r>
              <a:rPr lang="en-US" sz="1400" dirty="0"/>
              <a:t>What is Status Quo Bias?</a:t>
            </a:r>
          </a:p>
          <a:p>
            <a:r>
              <a:rPr lang="en-US" sz="1400" dirty="0"/>
              <a:t>What is the Naturalistic Fallacy?</a:t>
            </a:r>
          </a:p>
          <a:p>
            <a:r>
              <a:rPr lang="en-US" sz="1400" dirty="0"/>
              <a:t>Does suffering matter only when we happen to stumble across  it?</a:t>
            </a:r>
          </a:p>
        </p:txBody>
      </p:sp>
      <p:pic>
        <p:nvPicPr>
          <p:cNvPr id="2052" name="Picture 4" descr="C:\Users\James\Desktop\Brazil PPT\photo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75286"/>
            <a:ext cx="1560512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mes\Desktop\Brazil PPT\photo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58124"/>
            <a:ext cx="269875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 smtClean="0"/>
              <a:t>Why?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pic>
        <p:nvPicPr>
          <p:cNvPr id="1026" name="Picture 2" descr="C:\Users\James\Downloads\photo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53200" cy="451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49" y="1524000"/>
            <a:ext cx="779145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It </a:t>
            </a:r>
            <a:r>
              <a:rPr lang="en-US" sz="2000" b="1" dirty="0"/>
              <a:t>Must Be </a:t>
            </a:r>
            <a:r>
              <a:rPr lang="en-US" sz="2000" b="1" dirty="0" smtClean="0"/>
              <a:t>So?</a:t>
            </a:r>
            <a:endParaRPr lang="en-US" sz="2000" b="1" dirty="0"/>
          </a:p>
          <a:p>
            <a:endParaRPr lang="en-US" sz="1400" dirty="0"/>
          </a:p>
          <a:p>
            <a:r>
              <a:rPr lang="en-US" sz="1400" i="1" dirty="0" smtClean="0"/>
              <a:t>“The </a:t>
            </a:r>
            <a:r>
              <a:rPr lang="en-US" sz="1400" i="1" dirty="0"/>
              <a:t>total amount of suffering per year in the natural world is beyond all</a:t>
            </a:r>
          </a:p>
          <a:p>
            <a:r>
              <a:rPr lang="en-US" sz="1400" i="1" dirty="0"/>
              <a:t>decent contemplation. During the minute that it takes me to compose this</a:t>
            </a:r>
          </a:p>
          <a:p>
            <a:r>
              <a:rPr lang="en-US" sz="1400" i="1" dirty="0"/>
              <a:t>sentence, thousands of animals are being eaten alive, others are</a:t>
            </a:r>
          </a:p>
          <a:p>
            <a:r>
              <a:rPr lang="en-US" sz="1400" i="1" dirty="0"/>
              <a:t>running for their lives, whimpering with fear, others are being slowly</a:t>
            </a:r>
          </a:p>
          <a:p>
            <a:r>
              <a:rPr lang="en-US" sz="1400" i="1" dirty="0"/>
              <a:t>devoured from within by rasping  parasites, thousands of all kinds are</a:t>
            </a:r>
          </a:p>
          <a:p>
            <a:r>
              <a:rPr lang="en-US" sz="1400" i="1" dirty="0"/>
              <a:t>dying of starvation, thirst and disease. It must be so</a:t>
            </a:r>
            <a:r>
              <a:rPr lang="en-US" sz="1400" i="1" dirty="0" smtClean="0"/>
              <a:t>.”</a:t>
            </a:r>
            <a:endParaRPr lang="en-US" sz="1400" i="1" dirty="0"/>
          </a:p>
          <a:p>
            <a:r>
              <a:rPr lang="en-US" sz="1400" dirty="0"/>
              <a:t>Richard Dawkins</a:t>
            </a:r>
          </a:p>
          <a:p>
            <a:r>
              <a:rPr lang="en-US" sz="1400" dirty="0"/>
              <a:t>River Out of Eden (1995)</a:t>
            </a:r>
          </a:p>
          <a:p>
            <a:endParaRPr lang="en-US" sz="1400" dirty="0"/>
          </a:p>
          <a:p>
            <a:r>
              <a:rPr lang="en-US" sz="1400" dirty="0"/>
              <a:t>Is  Dawkins right?</a:t>
            </a:r>
          </a:p>
          <a:p>
            <a:r>
              <a:rPr lang="en-US" sz="1400" dirty="0"/>
              <a:t>Will intervention do more harm than good?</a:t>
            </a:r>
          </a:p>
        </p:txBody>
      </p:sp>
      <p:pic>
        <p:nvPicPr>
          <p:cNvPr id="3074" name="Picture 2" descr="C:\Users\James\Desktop\Brazil PPT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581400"/>
            <a:ext cx="3441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small" dirty="0"/>
              <a:t>Conservation Biology versus Compassionate </a:t>
            </a:r>
            <a:r>
              <a:rPr lang="en-US" sz="2000" cap="small" dirty="0" smtClean="0"/>
              <a:t>Biology</a:t>
            </a:r>
            <a:endParaRPr lang="en-US" sz="2000" i="1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38600" cy="365760"/>
          </a:xfrm>
        </p:spPr>
        <p:txBody>
          <a:bodyPr/>
          <a:lstStyle/>
          <a:p>
            <a:r>
              <a:rPr lang="en-US" dirty="0" smtClean="0"/>
              <a:t>David Pearce - </a:t>
            </a:r>
            <a:r>
              <a:rPr lang="en-US" dirty="0"/>
              <a:t>http://abolitionist.com/reprogramming/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49" y="1524000"/>
            <a:ext cx="77914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Utopian </a:t>
            </a:r>
            <a:r>
              <a:rPr lang="en-US" sz="2400" dirty="0" smtClean="0"/>
              <a:t>Technologies</a:t>
            </a:r>
          </a:p>
          <a:p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Cross-species fertility control  </a:t>
            </a:r>
            <a:r>
              <a:rPr lang="en-US" sz="1400" dirty="0" smtClean="0"/>
              <a:t>(</a:t>
            </a:r>
            <a:r>
              <a:rPr lang="en-US" sz="1400" dirty="0" err="1" smtClean="0"/>
              <a:t>immunocontraception</a:t>
            </a:r>
            <a:r>
              <a:rPr lang="en-US" sz="1400" dirty="0"/>
              <a:t>, </a:t>
            </a:r>
            <a:r>
              <a:rPr lang="en-US" sz="1400" dirty="0" err="1" smtClean="0"/>
              <a:t>sterilants</a:t>
            </a:r>
            <a:r>
              <a:rPr lang="en-US" sz="1400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Neurochips</a:t>
            </a:r>
            <a:r>
              <a:rPr lang="en-US" sz="1400" dirty="0"/>
              <a:t> 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GPS tracking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i="1" dirty="0"/>
              <a:t>In vitro </a:t>
            </a:r>
            <a:r>
              <a:rPr lang="en-US" sz="1400" dirty="0"/>
              <a:t>meat for obligate carnivores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Genetic </a:t>
            </a:r>
            <a:r>
              <a:rPr lang="en-US" sz="1400" dirty="0" smtClean="0"/>
              <a:t>engineering, e.g. “reprogramming predators”.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Nanorobotics</a:t>
            </a:r>
            <a:r>
              <a:rPr lang="en-US" sz="1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Global </a:t>
            </a:r>
            <a:r>
              <a:rPr lang="en-US" sz="1400" dirty="0"/>
              <a:t>surveillance and computational micromanagement of every </a:t>
            </a:r>
            <a:r>
              <a:rPr lang="en-US" sz="1400" dirty="0" smtClean="0"/>
              <a:t>cubic </a:t>
            </a:r>
            <a:r>
              <a:rPr lang="en-US" sz="1400" dirty="0" err="1" smtClean="0"/>
              <a:t>metre</a:t>
            </a:r>
            <a:r>
              <a:rPr lang="en-US" sz="1400" dirty="0" smtClean="0"/>
              <a:t> </a:t>
            </a:r>
            <a:r>
              <a:rPr lang="en-US" sz="1400" dirty="0"/>
              <a:t>of the planet (</a:t>
            </a:r>
            <a:r>
              <a:rPr lang="en-US" sz="1400" i="1" dirty="0"/>
              <a:t>cf</a:t>
            </a:r>
            <a:r>
              <a:rPr lang="en-US" sz="1400" dirty="0"/>
              <a:t>. the exponential growth of computer </a:t>
            </a:r>
            <a:r>
              <a:rPr lang="en-US" sz="1400" dirty="0" smtClean="0"/>
              <a:t>processing power</a:t>
            </a:r>
            <a:r>
              <a:rPr lang="en-US" sz="1400" dirty="0"/>
              <a:t>: Moore's law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pic>
        <p:nvPicPr>
          <p:cNvPr id="4098" name="Picture 2" descr="C:\Users\James\Downloads\photo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456258"/>
            <a:ext cx="3803503" cy="196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1923</TotalTime>
  <Words>1145</Words>
  <Application>Microsoft Office PowerPoint</Application>
  <PresentationFormat>On-screen Show (4:3)</PresentationFormat>
  <Paragraphs>211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Conservation Biology versus Compassionate Biology David Pearce</vt:lpstr>
      <vt:lpstr>Conservation Biology versus Compassionate Biology</vt:lpstr>
      <vt:lpstr>Conservation Biology versus Compassionate Biology</vt:lpstr>
      <vt:lpstr>Conservation Biology versus Compassionate Biology</vt:lpstr>
      <vt:lpstr>Conservation Biology versus Compassionate Biology</vt:lpstr>
      <vt:lpstr>Conservation Biology versus Compassionate Biology</vt:lpstr>
      <vt:lpstr>Why?</vt:lpstr>
      <vt:lpstr>Conservation Biology versus Compassionate Biology</vt:lpstr>
      <vt:lpstr>Conservation Biology versus Compassionate Biology</vt:lpstr>
      <vt:lpstr>Conservation Biology versus Compassionate Biology</vt:lpstr>
      <vt:lpstr>Conservation Biology versus Compassionate Biology</vt:lpstr>
      <vt:lpstr>Conservation Biology versus Compassionate Biology</vt:lpstr>
      <vt:lpstr>Conservation Biology versus Compassionate Biology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Compassionate Biology</dc:title>
  <dc:creator>James Evans</dc:creator>
  <cp:lastModifiedBy>James Evans</cp:lastModifiedBy>
  <cp:revision>391</cp:revision>
  <dcterms:created xsi:type="dcterms:W3CDTF">2010-05-29T02:19:23Z</dcterms:created>
  <dcterms:modified xsi:type="dcterms:W3CDTF">2012-06-28T01:49:12Z</dcterms:modified>
</cp:coreProperties>
</file>