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asf" ContentType="video/x-ms-as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Lst>
  <p:notesMasterIdLst>
    <p:notesMasterId r:id="rId10"/>
  </p:notesMasterIdLst>
  <p:sldIdLst>
    <p:sldId id="256" r:id="rId2"/>
    <p:sldId id="257" r:id="rId3"/>
    <p:sldId id="279" r:id="rId4"/>
    <p:sldId id="280" r:id="rId5"/>
    <p:sldId id="281" r:id="rId6"/>
    <p:sldId id="282" r:id="rId7"/>
    <p:sldId id="283" r:id="rId8"/>
    <p:sldId id="272" r:id="rId9"/>
  </p:sldIdLst>
  <p:sldSz cx="9144000" cy="6858000" type="screen4x3"/>
  <p:notesSz cx="6858000" cy="9144000"/>
  <p:embeddedFontLst>
    <p:embeddedFont>
      <p:font typeface="Wingdings 2" pitchFamily="18" charset="2"/>
      <p:regular r:id="rId11"/>
    </p:embeddedFont>
    <p:embeddedFont>
      <p:font typeface="Calibri" pitchFamily="34" charset="0"/>
      <p:regular r:id="rId12"/>
      <p:bold r:id="rId13"/>
      <p:italic r:id="rId14"/>
      <p:boldItalic r:id="rId15"/>
    </p:embeddedFont>
    <p:embeddedFont>
      <p:font typeface="Georgia" pitchFamily="18"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7" autoAdjust="0"/>
    <p:restoredTop sz="94717" autoAdjust="0"/>
  </p:normalViewPr>
  <p:slideViewPr>
    <p:cSldViewPr>
      <p:cViewPr>
        <p:scale>
          <a:sx n="100" d="100"/>
          <a:sy n="100" d="100"/>
        </p:scale>
        <p:origin x="-252" y="-168"/>
      </p:cViewPr>
      <p:guideLst>
        <p:guide orient="horz" pos="2160"/>
        <p:guide pos="2880"/>
      </p:guideLst>
    </p:cSldViewPr>
  </p:slideViewPr>
  <p:outlineViewPr>
    <p:cViewPr>
      <p:scale>
        <a:sx n="33" d="100"/>
        <a:sy n="33" d="100"/>
      </p:scale>
      <p:origin x="0" y="1578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201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D29BD1-6308-4674-B52A-45719BD84E93}" type="datetimeFigureOut">
              <a:rPr lang="en-US" smtClean="0"/>
              <a:pPr/>
              <a:t>10/8/2011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110986-E531-4161-834D-0091D57AD613}" type="slidenum">
              <a:rPr lang="en-US" smtClean="0"/>
              <a:pPr/>
              <a:t>‹#›</a:t>
            </a:fld>
            <a:endParaRPr lang="en-US"/>
          </a:p>
        </p:txBody>
      </p:sp>
    </p:spTree>
    <p:extLst>
      <p:ext uri="{BB962C8B-B14F-4D97-AF65-F5344CB8AC3E}">
        <p14:creationId xmlns:p14="http://schemas.microsoft.com/office/powerpoint/2010/main" val="4170068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10986-E531-4161-834D-0091D57AD61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10986-E531-4161-834D-0091D57AD613}"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F5A6DE2-A9C9-4DF9-8BBE-3D483D1585A6}" type="datetime1">
              <a:rPr lang="en-US" smtClean="0"/>
              <a:pPr/>
              <a:t>10/8/2011</a:t>
            </a:fld>
            <a:endParaRPr lang="en-US"/>
          </a:p>
        </p:txBody>
      </p:sp>
      <p:sp>
        <p:nvSpPr>
          <p:cNvPr id="17" name="Footer Placeholder 16"/>
          <p:cNvSpPr>
            <a:spLocks noGrp="1"/>
          </p:cNvSpPr>
          <p:nvPr>
            <p:ph type="ftr" sz="quarter" idx="11"/>
          </p:nvPr>
        </p:nvSpPr>
        <p:spPr/>
        <p:txBody>
          <a:bodyPr/>
          <a:lstStyle/>
          <a:p>
            <a:r>
              <a:rPr lang="en-US" smtClean="0"/>
              <a:t>David Pearce - www.abolitionist.com</a:t>
            </a:r>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B0C02AD-1493-4376-9AF0-EF851912C060}"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ADEC754-F51A-4D00-A370-1F3F6D29EFBF}" type="datetime1">
              <a:rPr lang="en-US" smtClean="0"/>
              <a:pPr/>
              <a:t>10/8/2011</a:t>
            </a:fld>
            <a:endParaRPr lang="en-US"/>
          </a:p>
        </p:txBody>
      </p:sp>
      <p:sp>
        <p:nvSpPr>
          <p:cNvPr id="5" name="Footer Placeholder 4"/>
          <p:cNvSpPr>
            <a:spLocks noGrp="1"/>
          </p:cNvSpPr>
          <p:nvPr>
            <p:ph type="ftr" sz="quarter" idx="11"/>
          </p:nvPr>
        </p:nvSpPr>
        <p:spPr/>
        <p:txBody>
          <a:bodyPr/>
          <a:lstStyle/>
          <a:p>
            <a:r>
              <a:rPr lang="en-US" smtClean="0"/>
              <a:t>David Pearce - www.abolitionist.com</a:t>
            </a:r>
            <a:endParaRPr lang="en-US"/>
          </a:p>
        </p:txBody>
      </p:sp>
      <p:sp>
        <p:nvSpPr>
          <p:cNvPr id="6" name="Slide Number Placeholder 5"/>
          <p:cNvSpPr>
            <a:spLocks noGrp="1"/>
          </p:cNvSpPr>
          <p:nvPr>
            <p:ph type="sldNum" sz="quarter" idx="12"/>
          </p:nvPr>
        </p:nvSpPr>
        <p:spPr/>
        <p:txBody>
          <a:bodyPr/>
          <a:lstStyle/>
          <a:p>
            <a:fld id="{3B0C02AD-1493-4376-9AF0-EF851912C06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3B0C02AD-1493-4376-9AF0-EF851912C060}"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D1A43E-DC8F-42EF-BF01-9462C32CD548}" type="datetime1">
              <a:rPr lang="en-US" smtClean="0"/>
              <a:pPr/>
              <a:t>10/8/2011</a:t>
            </a:fld>
            <a:endParaRPr lang="en-US"/>
          </a:p>
        </p:txBody>
      </p:sp>
      <p:sp>
        <p:nvSpPr>
          <p:cNvPr id="5" name="Footer Placeholder 4"/>
          <p:cNvSpPr>
            <a:spLocks noGrp="1"/>
          </p:cNvSpPr>
          <p:nvPr>
            <p:ph type="ftr" sz="quarter" idx="11"/>
          </p:nvPr>
        </p:nvSpPr>
        <p:spPr/>
        <p:txBody>
          <a:bodyPr/>
          <a:lstStyle/>
          <a:p>
            <a:r>
              <a:rPr lang="en-US" smtClean="0"/>
              <a:t>David Pearce - www.abolitionist.com</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FCF0B10-243F-47D6-B8BC-461971431A25}" type="datetime1">
              <a:rPr lang="en-US" smtClean="0"/>
              <a:pPr/>
              <a:t>10/8/2011</a:t>
            </a:fld>
            <a:endParaRPr lang="en-US"/>
          </a:p>
        </p:txBody>
      </p:sp>
      <p:sp>
        <p:nvSpPr>
          <p:cNvPr id="5" name="Footer Placeholder 4"/>
          <p:cNvSpPr>
            <a:spLocks noGrp="1"/>
          </p:cNvSpPr>
          <p:nvPr>
            <p:ph type="ftr" sz="quarter" idx="11"/>
          </p:nvPr>
        </p:nvSpPr>
        <p:spPr/>
        <p:txBody>
          <a:bodyPr/>
          <a:lstStyle/>
          <a:p>
            <a:r>
              <a:rPr lang="en-US" smtClean="0"/>
              <a:t>David Pearce - www.abolitionist.com</a:t>
            </a:r>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3B0C02AD-1493-4376-9AF0-EF851912C060}"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Footer Placeholder 4"/>
          <p:cNvSpPr>
            <a:spLocks noGrp="1"/>
          </p:cNvSpPr>
          <p:nvPr>
            <p:ph type="ftr" sz="quarter" idx="11"/>
          </p:nvPr>
        </p:nvSpPr>
        <p:spPr/>
        <p:txBody>
          <a:bodyPr/>
          <a:lstStyle/>
          <a:p>
            <a:r>
              <a:rPr lang="en-US" smtClean="0"/>
              <a:t>David Pearce - www.abolitionist.com</a:t>
            </a:r>
            <a:endParaRPr lang="en-US"/>
          </a:p>
        </p:txBody>
      </p:sp>
      <p:sp>
        <p:nvSpPr>
          <p:cNvPr id="4" name="Date Placeholder 3"/>
          <p:cNvSpPr>
            <a:spLocks noGrp="1"/>
          </p:cNvSpPr>
          <p:nvPr>
            <p:ph type="dt" sz="half" idx="10"/>
          </p:nvPr>
        </p:nvSpPr>
        <p:spPr/>
        <p:txBody>
          <a:bodyPr/>
          <a:lstStyle/>
          <a:p>
            <a:fld id="{AA806734-FB88-4AA7-9C20-75B5DDDD95D3}" type="datetime1">
              <a:rPr lang="en-US" smtClean="0"/>
              <a:pPr/>
              <a:t>10/8/2011</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B0C02AD-1493-4376-9AF0-EF851912C060}"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4915A4CF-D255-42FA-84FA-B99AF0943483}" type="datetime1">
              <a:rPr lang="en-US" smtClean="0"/>
              <a:pPr/>
              <a:t>10/8/2011</a:t>
            </a:fld>
            <a:endParaRPr lang="en-US"/>
          </a:p>
        </p:txBody>
      </p:sp>
      <p:sp>
        <p:nvSpPr>
          <p:cNvPr id="6" name="Footer Placeholder 5"/>
          <p:cNvSpPr>
            <a:spLocks noGrp="1"/>
          </p:cNvSpPr>
          <p:nvPr>
            <p:ph type="ftr" sz="quarter" idx="11"/>
          </p:nvPr>
        </p:nvSpPr>
        <p:spPr/>
        <p:txBody>
          <a:bodyPr/>
          <a:lstStyle/>
          <a:p>
            <a:r>
              <a:rPr lang="en-US" smtClean="0"/>
              <a:t>David Pearce - www.abolitionist.com</a:t>
            </a:r>
            <a:endParaRPr lang="en-US"/>
          </a:p>
        </p:txBody>
      </p:sp>
      <p:sp>
        <p:nvSpPr>
          <p:cNvPr id="7" name="Slide Number Placeholder 6"/>
          <p:cNvSpPr>
            <a:spLocks noGrp="1"/>
          </p:cNvSpPr>
          <p:nvPr>
            <p:ph type="sldNum" sz="quarter" idx="12"/>
          </p:nvPr>
        </p:nvSpPr>
        <p:spPr/>
        <p:txBody>
          <a:bodyPr/>
          <a:lstStyle/>
          <a:p>
            <a:fld id="{3B0C02AD-1493-4376-9AF0-EF851912C060}"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20D329C5-3072-49CE-86B8-29F07BFB6EE4}" type="datetime1">
              <a:rPr lang="en-US" smtClean="0"/>
              <a:pPr/>
              <a:t>10/8/2011</a:t>
            </a:fld>
            <a:endParaRPr lang="en-US"/>
          </a:p>
        </p:txBody>
      </p:sp>
      <p:sp>
        <p:nvSpPr>
          <p:cNvPr id="8" name="Footer Placeholder 7"/>
          <p:cNvSpPr>
            <a:spLocks noGrp="1"/>
          </p:cNvSpPr>
          <p:nvPr>
            <p:ph type="ftr" sz="quarter" idx="11"/>
          </p:nvPr>
        </p:nvSpPr>
        <p:spPr>
          <a:xfrm>
            <a:off x="304800" y="6409944"/>
            <a:ext cx="3581400" cy="365760"/>
          </a:xfrm>
        </p:spPr>
        <p:txBody>
          <a:bodyPr/>
          <a:lstStyle/>
          <a:p>
            <a:r>
              <a:rPr lang="en-US" smtClean="0"/>
              <a:t>David Pearce - www.abolitionist.com</a:t>
            </a:r>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3B0C02AD-1493-4376-9AF0-EF851912C060}"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8500E57-BCF5-44FD-8611-66F9A2DABD82}" type="datetime1">
              <a:rPr lang="en-US" smtClean="0"/>
              <a:pPr/>
              <a:t>10/8/2011</a:t>
            </a:fld>
            <a:endParaRPr lang="en-US"/>
          </a:p>
        </p:txBody>
      </p:sp>
      <p:sp>
        <p:nvSpPr>
          <p:cNvPr id="4" name="Footer Placeholder 3"/>
          <p:cNvSpPr>
            <a:spLocks noGrp="1"/>
          </p:cNvSpPr>
          <p:nvPr>
            <p:ph type="ftr" sz="quarter" idx="11"/>
          </p:nvPr>
        </p:nvSpPr>
        <p:spPr/>
        <p:txBody>
          <a:bodyPr/>
          <a:lstStyle/>
          <a:p>
            <a:r>
              <a:rPr lang="en-US" smtClean="0"/>
              <a:t>David Pearce - www.abolitionist.com</a:t>
            </a:r>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3B0C02AD-1493-4376-9AF0-EF851912C06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 name="Date Placeholder 1"/>
          <p:cNvSpPr>
            <a:spLocks noGrp="1"/>
          </p:cNvSpPr>
          <p:nvPr>
            <p:ph type="dt" sz="half" idx="10"/>
          </p:nvPr>
        </p:nvSpPr>
        <p:spPr/>
        <p:txBody>
          <a:bodyPr/>
          <a:lstStyle/>
          <a:p>
            <a:fld id="{600F6876-5D14-4225-BD32-59064FAAE4D6}" type="datetime1">
              <a:rPr lang="en-US" smtClean="0"/>
              <a:pPr/>
              <a:t>10/8/2011</a:t>
            </a:fld>
            <a:endParaRPr lang="en-US"/>
          </a:p>
        </p:txBody>
      </p:sp>
      <p:sp>
        <p:nvSpPr>
          <p:cNvPr id="3" name="Footer Placeholder 2"/>
          <p:cNvSpPr>
            <a:spLocks noGrp="1"/>
          </p:cNvSpPr>
          <p:nvPr>
            <p:ph type="ftr" sz="quarter" idx="11"/>
          </p:nvPr>
        </p:nvSpPr>
        <p:spPr/>
        <p:txBody>
          <a:bodyPr/>
          <a:lstStyle/>
          <a:p>
            <a:r>
              <a:rPr lang="en-US" smtClean="0"/>
              <a:t>David Pearce - www.abolitionist.com</a:t>
            </a:r>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B0C02AD-1493-4376-9AF0-EF851912C06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3B0C02AD-1493-4376-9AF0-EF851912C060}"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D7373351-1D91-4B3C-B9D6-C8D9D10A689D}" type="datetime1">
              <a:rPr lang="en-US" smtClean="0"/>
              <a:pPr/>
              <a:t>10/8/2011</a:t>
            </a:fld>
            <a:endParaRPr lang="en-US"/>
          </a:p>
        </p:txBody>
      </p:sp>
      <p:sp>
        <p:nvSpPr>
          <p:cNvPr id="6" name="Footer Placeholder 5"/>
          <p:cNvSpPr>
            <a:spLocks noGrp="1"/>
          </p:cNvSpPr>
          <p:nvPr>
            <p:ph type="ftr" sz="quarter" idx="11"/>
          </p:nvPr>
        </p:nvSpPr>
        <p:spPr>
          <a:xfrm>
            <a:off x="301752" y="6410848"/>
            <a:ext cx="3383280" cy="365760"/>
          </a:xfrm>
        </p:spPr>
        <p:txBody>
          <a:bodyPr/>
          <a:lstStyle/>
          <a:p>
            <a:r>
              <a:rPr lang="en-US" smtClean="0"/>
              <a:t>David Pearce - www.abolitionist.com</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3B0C02AD-1493-4376-9AF0-EF851912C060}"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2AD3141E-5FEC-4D53-8683-322D631D3FC7}" type="datetime1">
              <a:rPr lang="en-US" smtClean="0"/>
              <a:pPr/>
              <a:t>10/8/2011</a:t>
            </a:fld>
            <a:endParaRPr lang="en-US"/>
          </a:p>
        </p:txBody>
      </p:sp>
      <p:sp>
        <p:nvSpPr>
          <p:cNvPr id="6" name="Footer Placeholder 5"/>
          <p:cNvSpPr>
            <a:spLocks noGrp="1"/>
          </p:cNvSpPr>
          <p:nvPr>
            <p:ph type="ftr" sz="quarter" idx="11"/>
          </p:nvPr>
        </p:nvSpPr>
        <p:spPr>
          <a:xfrm>
            <a:off x="301752" y="6410848"/>
            <a:ext cx="3584448" cy="365760"/>
          </a:xfrm>
        </p:spPr>
        <p:txBody>
          <a:bodyPr/>
          <a:lstStyle/>
          <a:p>
            <a:r>
              <a:rPr lang="en-US" smtClean="0"/>
              <a:t>David Pearce - www.abolitionist.com</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5866D6D-4563-46F9-90B6-F618310254CA}" type="datetime1">
              <a:rPr lang="en-US" smtClean="0"/>
              <a:pPr/>
              <a:t>10/8/2011</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en-US" smtClean="0"/>
              <a:t>David Pearce - www.abolitionist.com</a:t>
            </a:r>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B0C02AD-1493-4376-9AF0-EF851912C060}"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sf"/><Relationship Id="rId1" Type="http://schemas.microsoft.com/office/2007/relationships/media" Target="../media/media1.as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2819400"/>
            <a:ext cx="7239000" cy="1066800"/>
          </a:xfrm>
        </p:spPr>
        <p:txBody>
          <a:bodyPr>
            <a:normAutofit fontScale="85000" lnSpcReduction="20000"/>
          </a:bodyPr>
          <a:lstStyle/>
          <a:p>
            <a:r>
              <a:rPr lang="en-US" i="1" cap="none" dirty="0" smtClean="0"/>
              <a:t>“Nothing </a:t>
            </a:r>
            <a:r>
              <a:rPr lang="en-US" i="1" cap="none" dirty="0"/>
              <a:t>more strongly arouses our disgust than cannibalism, yet we make the same impression on Buddhists and vegetarians, for we feed on babies, though not our own</a:t>
            </a:r>
            <a:r>
              <a:rPr lang="en-US" i="1" cap="none" dirty="0" smtClean="0"/>
              <a:t>.”</a:t>
            </a:r>
          </a:p>
          <a:p>
            <a:r>
              <a:rPr lang="en-US" b="0" cap="none" spc="0" dirty="0"/>
              <a:t>- Robert Louis Stevenson</a:t>
            </a:r>
            <a:endParaRPr lang="en-US" b="0" cap="none" spc="0" dirty="0" smtClean="0"/>
          </a:p>
        </p:txBody>
      </p:sp>
      <p:sp>
        <p:nvSpPr>
          <p:cNvPr id="2" name="Title 1"/>
          <p:cNvSpPr>
            <a:spLocks noGrp="1"/>
          </p:cNvSpPr>
          <p:nvPr>
            <p:ph type="ctrTitle"/>
          </p:nvPr>
        </p:nvSpPr>
        <p:spPr>
          <a:xfrm>
            <a:off x="685800" y="762000"/>
            <a:ext cx="7772400" cy="1371600"/>
          </a:xfrm>
        </p:spPr>
        <p:txBody>
          <a:bodyPr>
            <a:normAutofit fontScale="90000"/>
          </a:bodyPr>
          <a:lstStyle/>
          <a:p>
            <a:r>
              <a:rPr lang="en-US" cap="small" dirty="0"/>
              <a:t>The Anti-</a:t>
            </a:r>
            <a:r>
              <a:rPr lang="en-US" cap="small" dirty="0" err="1"/>
              <a:t>Speciesist</a:t>
            </a:r>
            <a:r>
              <a:rPr lang="en-US" cap="small" dirty="0"/>
              <a:t> </a:t>
            </a:r>
            <a:r>
              <a:rPr lang="en-US" cap="small" dirty="0" smtClean="0"/>
              <a:t>Revolution</a:t>
            </a:r>
            <a:br>
              <a:rPr lang="en-US" cap="small" dirty="0" smtClean="0"/>
            </a:br>
            <a:r>
              <a:rPr lang="en-US" cap="small" dirty="0" smtClean="0">
                <a:solidFill>
                  <a:schemeClr val="tx1"/>
                </a:solidFill>
              </a:rPr>
              <a:t>David Pearce</a:t>
            </a:r>
            <a:endParaRPr lang="en-US" cap="small" dirty="0">
              <a:solidFill>
                <a:schemeClr val="tx1"/>
              </a:solidFill>
            </a:endParaRPr>
          </a:p>
        </p:txBody>
      </p:sp>
      <p:sp>
        <p:nvSpPr>
          <p:cNvPr id="4" name="TextBox 3"/>
          <p:cNvSpPr txBox="1"/>
          <p:nvPr/>
        </p:nvSpPr>
        <p:spPr>
          <a:xfrm>
            <a:off x="1219200" y="3962400"/>
            <a:ext cx="6934200" cy="2031325"/>
          </a:xfrm>
          <a:prstGeom prst="rect">
            <a:avLst/>
          </a:prstGeom>
          <a:noFill/>
        </p:spPr>
        <p:txBody>
          <a:bodyPr wrap="square" rtlCol="0">
            <a:spAutoFit/>
          </a:bodyPr>
          <a:lstStyle/>
          <a:p>
            <a:r>
              <a:rPr lang="en-US" sz="1400" i="1" dirty="0">
                <a:solidFill>
                  <a:schemeClr val="tx2"/>
                </a:solidFill>
              </a:rPr>
              <a:t>Each year humanity kills over 50 billion sentient beings. We confine and kill our animal cousins in ways that would earn the abuser a life sentence in prison if our victims were human. This talk will explore how Humanity+ can overcome the moral and cognitive limitations that have shaped our traditional relationship with members of other races and species. As </a:t>
            </a:r>
            <a:r>
              <a:rPr lang="en-US" sz="1400" i="1" dirty="0" err="1">
                <a:solidFill>
                  <a:schemeClr val="tx2"/>
                </a:solidFill>
              </a:rPr>
              <a:t>transhumanists</a:t>
            </a:r>
            <a:r>
              <a:rPr lang="en-US" sz="1400" i="1" dirty="0">
                <a:solidFill>
                  <a:schemeClr val="tx2"/>
                </a:solidFill>
              </a:rPr>
              <a:t>, can we consistently support the </a:t>
            </a:r>
            <a:r>
              <a:rPr lang="en-US" sz="1400" i="1" dirty="0" err="1">
                <a:solidFill>
                  <a:schemeClr val="tx2"/>
                </a:solidFill>
              </a:rPr>
              <a:t>Transhumanist</a:t>
            </a:r>
            <a:r>
              <a:rPr lang="en-US" sz="1400" i="1" dirty="0">
                <a:solidFill>
                  <a:schemeClr val="tx2"/>
                </a:solidFill>
              </a:rPr>
              <a:t> Declaration's commitment to the well-being of all sentience without adopting a cruelty-free vegan lifestyle? How close are the technologies that will allow us to abolish the biology of experience below hedonic zero? What kind of "sentience explosion" do we want to create in our forward light-cone?</a:t>
            </a:r>
            <a:endParaRPr lang="en-US" sz="1400" dirty="0">
              <a:solidFill>
                <a:schemeClr val="tx2"/>
              </a:solidFill>
            </a:endParaRPr>
          </a:p>
        </p:txBody>
      </p:sp>
      <p:sp>
        <p:nvSpPr>
          <p:cNvPr id="6" name="Footer Placeholder 5"/>
          <p:cNvSpPr>
            <a:spLocks noGrp="1"/>
          </p:cNvSpPr>
          <p:nvPr>
            <p:ph type="ftr" sz="quarter" idx="11"/>
          </p:nvPr>
        </p:nvSpPr>
        <p:spPr/>
        <p:txBody>
          <a:bodyPr/>
          <a:lstStyle/>
          <a:p>
            <a:r>
              <a:rPr lang="en-US" dirty="0" smtClean="0"/>
              <a:t>David Pearce – www.veganism.com</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cap="small" dirty="0"/>
              <a:t>What Is The Greatest Source of Severe and Avoidable Suffering In the World Today?</a:t>
            </a:r>
            <a:endParaRPr lang="en-US" sz="2000" i="1" dirty="0"/>
          </a:p>
        </p:txBody>
      </p:sp>
      <p:pic>
        <p:nvPicPr>
          <p:cNvPr id="8" name="out.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1600200"/>
            <a:ext cx="5791200" cy="4629150"/>
          </a:xfrm>
          <a:prstGeom prst="rect">
            <a:avLst/>
          </a:prstGeom>
        </p:spPr>
      </p:pic>
      <p:sp>
        <p:nvSpPr>
          <p:cNvPr id="6" name="Footer Placeholder 5"/>
          <p:cNvSpPr>
            <a:spLocks noGrp="1"/>
          </p:cNvSpPr>
          <p:nvPr>
            <p:ph type="ftr" sz="quarter" idx="11"/>
          </p:nvPr>
        </p:nvSpPr>
        <p:spPr>
          <a:xfrm>
            <a:off x="304800" y="6410848"/>
            <a:ext cx="3581400" cy="365760"/>
          </a:xfrm>
        </p:spPr>
        <p:txBody>
          <a:bodyPr/>
          <a:lstStyle/>
          <a:p>
            <a:r>
              <a:rPr lang="en-US" dirty="0" smtClean="0"/>
              <a:t>David Pearce – www.veganism.com</a:t>
            </a:r>
          </a:p>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58952"/>
          </a:xfrm>
        </p:spPr>
        <p:txBody>
          <a:bodyPr>
            <a:normAutofit fontScale="90000"/>
          </a:bodyPr>
          <a:lstStyle/>
          <a:p>
            <a:r>
              <a:rPr lang="en-US" cap="small" dirty="0"/>
              <a:t>What Are The Morally Relevant Differences </a:t>
            </a:r>
            <a:r>
              <a:rPr lang="en-US" cap="small" dirty="0" smtClean="0"/>
              <a:t>Between </a:t>
            </a:r>
            <a:r>
              <a:rPr lang="en-US" cap="small" dirty="0"/>
              <a:t>Human </a:t>
            </a:r>
            <a:r>
              <a:rPr lang="en-US" cap="small" dirty="0" smtClean="0"/>
              <a:t>Toddlers </a:t>
            </a:r>
            <a:r>
              <a:rPr lang="en-US" cap="small" dirty="0"/>
              <a:t>and </a:t>
            </a:r>
            <a:r>
              <a:rPr lang="en-US" cap="small" dirty="0" smtClean="0"/>
              <a:t>Pigs?</a:t>
            </a:r>
            <a:endParaRPr lang="en-US" cap="small" dirty="0"/>
          </a:p>
        </p:txBody>
      </p:sp>
      <p:sp>
        <p:nvSpPr>
          <p:cNvPr id="5" name="Content Placeholder 4"/>
          <p:cNvSpPr>
            <a:spLocks noGrp="1"/>
          </p:cNvSpPr>
          <p:nvPr>
            <p:ph sz="quarter" idx="1"/>
          </p:nvPr>
        </p:nvSpPr>
        <p:spPr>
          <a:xfrm>
            <a:off x="301752" y="1527048"/>
            <a:ext cx="8503920" cy="4797552"/>
          </a:xfrm>
        </p:spPr>
        <p:txBody>
          <a:bodyPr>
            <a:normAutofit/>
          </a:bodyPr>
          <a:lstStyle/>
          <a:p>
            <a:pPr marL="0" lvl="0" indent="0" algn="ctr">
              <a:buClr>
                <a:srgbClr val="D16349"/>
              </a:buClr>
              <a:buNone/>
            </a:pPr>
            <a:r>
              <a:rPr lang="en-US" sz="1600" b="1" i="1" spc="250" dirty="0" smtClean="0">
                <a:solidFill>
                  <a:srgbClr val="646B86"/>
                </a:solidFill>
              </a:rPr>
              <a:t>“Auschwitz </a:t>
            </a:r>
            <a:r>
              <a:rPr lang="en-US" sz="1600" b="1" i="1" spc="250" dirty="0">
                <a:solidFill>
                  <a:srgbClr val="646B86"/>
                </a:solidFill>
              </a:rPr>
              <a:t>begins whenever someone looks at a slaughterhouse and thinks: they're only </a:t>
            </a:r>
            <a:r>
              <a:rPr lang="en-US" sz="1600" b="1" i="1" spc="250" dirty="0" smtClean="0">
                <a:solidFill>
                  <a:srgbClr val="646B86"/>
                </a:solidFill>
              </a:rPr>
              <a:t>animals.”</a:t>
            </a:r>
            <a:endParaRPr lang="en-US" sz="1600" b="1" i="1" spc="250" dirty="0">
              <a:solidFill>
                <a:srgbClr val="646B86"/>
              </a:solidFill>
            </a:endParaRPr>
          </a:p>
          <a:p>
            <a:pPr marL="0" lvl="0" indent="0" algn="ctr">
              <a:buClr>
                <a:srgbClr val="D16349"/>
              </a:buClr>
              <a:buNone/>
            </a:pPr>
            <a:r>
              <a:rPr lang="en-US" sz="1600" dirty="0">
                <a:solidFill>
                  <a:srgbClr val="646B86"/>
                </a:solidFill>
              </a:rPr>
              <a:t>- Theodore </a:t>
            </a:r>
            <a:r>
              <a:rPr lang="en-US" sz="1600" dirty="0" err="1" smtClean="0">
                <a:solidFill>
                  <a:srgbClr val="646B86"/>
                </a:solidFill>
              </a:rPr>
              <a:t>Adorno</a:t>
            </a:r>
            <a:r>
              <a:rPr lang="en-US" sz="1600" dirty="0">
                <a:solidFill>
                  <a:srgbClr val="646B86"/>
                </a:solidFill>
              </a:rPr>
              <a:t> </a:t>
            </a:r>
            <a:r>
              <a:rPr lang="en-US" sz="1600" dirty="0" smtClean="0">
                <a:solidFill>
                  <a:srgbClr val="646B86"/>
                </a:solidFill>
              </a:rPr>
              <a:t>(</a:t>
            </a:r>
            <a:r>
              <a:rPr lang="en-US" sz="1600" dirty="0">
                <a:solidFill>
                  <a:srgbClr val="646B86"/>
                </a:solidFill>
              </a:rPr>
              <a:t>German Jewish philosopher</a:t>
            </a:r>
            <a:r>
              <a:rPr lang="en-US" sz="1600" dirty="0" smtClean="0">
                <a:solidFill>
                  <a:srgbClr val="646B86"/>
                </a:solidFill>
              </a:rPr>
              <a:t>)</a:t>
            </a:r>
            <a:endParaRPr lang="en-US" sz="1600" dirty="0"/>
          </a:p>
        </p:txBody>
      </p:sp>
      <p:pic>
        <p:nvPicPr>
          <p:cNvPr id="1026" name="Picture 2" descr="C:\Users\James\Desktop\Happy_baby_pig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048000"/>
            <a:ext cx="4118187"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ames\Desktop\twin-babies-sleep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0"/>
            <a:ext cx="4367444" cy="28956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5"/>
          <p:cNvSpPr>
            <a:spLocks noGrp="1"/>
          </p:cNvSpPr>
          <p:nvPr>
            <p:ph type="ftr" sz="quarter" idx="11"/>
          </p:nvPr>
        </p:nvSpPr>
        <p:spPr>
          <a:xfrm>
            <a:off x="304800" y="6410848"/>
            <a:ext cx="3581400" cy="365760"/>
          </a:xfrm>
        </p:spPr>
        <p:txBody>
          <a:bodyPr/>
          <a:lstStyle/>
          <a:p>
            <a:r>
              <a:rPr lang="en-US" dirty="0" smtClean="0"/>
              <a:t>David Pearce – www.veganism.com</a:t>
            </a:r>
          </a:p>
          <a:p>
            <a:endParaRPr lang="en-US" dirty="0"/>
          </a:p>
        </p:txBody>
      </p:sp>
    </p:spTree>
    <p:extLst>
      <p:ext uri="{BB962C8B-B14F-4D97-AF65-F5344CB8AC3E}">
        <p14:creationId xmlns:p14="http://schemas.microsoft.com/office/powerpoint/2010/main" val="2013318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58952"/>
          </a:xfrm>
        </p:spPr>
        <p:txBody>
          <a:bodyPr>
            <a:normAutofit fontScale="90000"/>
          </a:bodyPr>
          <a:lstStyle/>
          <a:p>
            <a:r>
              <a:rPr lang="en-US" cap="small" dirty="0"/>
              <a:t>What Are The Morally Relevant Differences </a:t>
            </a:r>
            <a:r>
              <a:rPr lang="en-US" cap="small" dirty="0" smtClean="0"/>
              <a:t>Between </a:t>
            </a:r>
            <a:r>
              <a:rPr lang="en-US" cap="small" dirty="0"/>
              <a:t>Human </a:t>
            </a:r>
            <a:r>
              <a:rPr lang="en-US" cap="small" dirty="0" smtClean="0"/>
              <a:t>Toddlers </a:t>
            </a:r>
            <a:r>
              <a:rPr lang="en-US" cap="small" dirty="0"/>
              <a:t>and </a:t>
            </a:r>
            <a:r>
              <a:rPr lang="en-US" cap="small" dirty="0" smtClean="0"/>
              <a:t>Pigs?</a:t>
            </a:r>
            <a:endParaRPr lang="en-US" cap="small" dirty="0"/>
          </a:p>
        </p:txBody>
      </p:sp>
      <p:sp>
        <p:nvSpPr>
          <p:cNvPr id="5" name="Content Placeholder 4"/>
          <p:cNvSpPr>
            <a:spLocks noGrp="1"/>
          </p:cNvSpPr>
          <p:nvPr>
            <p:ph sz="quarter" idx="1"/>
          </p:nvPr>
        </p:nvSpPr>
        <p:spPr>
          <a:xfrm>
            <a:off x="301752" y="1527048"/>
            <a:ext cx="8503920" cy="4797552"/>
          </a:xfrm>
        </p:spPr>
        <p:txBody>
          <a:bodyPr>
            <a:normAutofit/>
          </a:bodyPr>
          <a:lstStyle/>
          <a:p>
            <a:pPr marL="0" lvl="0" indent="0" algn="ctr">
              <a:buClr>
                <a:srgbClr val="D16349"/>
              </a:buClr>
              <a:buNone/>
            </a:pPr>
            <a:r>
              <a:rPr lang="en-US" sz="1600" b="1" i="1" spc="250" dirty="0" smtClean="0">
                <a:solidFill>
                  <a:srgbClr val="646B86"/>
                </a:solidFill>
              </a:rPr>
              <a:t>“Then </a:t>
            </a:r>
            <a:r>
              <a:rPr lang="en-US" sz="1600" b="1" i="1" spc="250" dirty="0">
                <a:solidFill>
                  <a:srgbClr val="646B86"/>
                </a:solidFill>
              </a:rPr>
              <a:t>God said, “Let Us make man in Our image, according to Our likeness; and let them rule over the fish of the sea and over the birds of the sky and over the cattle and over all the earth, and over every creeping thing that creeps on the earth.”</a:t>
            </a:r>
          </a:p>
          <a:p>
            <a:pPr marL="0" lvl="0" indent="0" algn="ctr">
              <a:buClr>
                <a:srgbClr val="D16349"/>
              </a:buClr>
              <a:buNone/>
            </a:pPr>
            <a:r>
              <a:rPr lang="en-US" sz="1600" b="1" i="1" dirty="0" smtClean="0">
                <a:solidFill>
                  <a:srgbClr val="646B86"/>
                </a:solidFill>
              </a:rPr>
              <a:t>- </a:t>
            </a:r>
            <a:r>
              <a:rPr lang="en-US" sz="1600" dirty="0" smtClean="0">
                <a:solidFill>
                  <a:srgbClr val="646B86"/>
                </a:solidFill>
              </a:rPr>
              <a:t>Genesis 1:26</a:t>
            </a:r>
          </a:p>
          <a:p>
            <a:pPr marL="0" lvl="0" indent="0" algn="ctr">
              <a:buClr>
                <a:srgbClr val="D16349"/>
              </a:buClr>
              <a:buNone/>
            </a:pPr>
            <a:r>
              <a:rPr lang="en-US" sz="1600" b="1" i="1" spc="250" dirty="0">
                <a:solidFill>
                  <a:srgbClr val="646B86"/>
                </a:solidFill>
              </a:rPr>
              <a:t>“What I am doing is going along with the fact that I live in a society where meat eating is accepted as the norm, and it requires a level of social courage which I haven't yet produced to break out of that. It's a little bit like the position which many people would have held a couple of hundred years ago over slavery. Where lots of people felt morally uneasy about slavery but went along with it because the whole economy of the South depended upon slavery.”</a:t>
            </a:r>
          </a:p>
          <a:p>
            <a:pPr marL="0" lvl="0" indent="0" algn="ctr">
              <a:buClr>
                <a:srgbClr val="D16349"/>
              </a:buClr>
              <a:buNone/>
            </a:pPr>
            <a:r>
              <a:rPr lang="en-US" sz="1600" b="1" i="1" dirty="0" smtClean="0">
                <a:solidFill>
                  <a:srgbClr val="646B86"/>
                </a:solidFill>
              </a:rPr>
              <a:t>- </a:t>
            </a:r>
            <a:r>
              <a:rPr lang="en-US" sz="1600" dirty="0" smtClean="0">
                <a:solidFill>
                  <a:srgbClr val="646B86"/>
                </a:solidFill>
              </a:rPr>
              <a:t>Richard Dawkins</a:t>
            </a:r>
          </a:p>
          <a:p>
            <a:pPr marL="0" lvl="0" indent="0" algn="ctr">
              <a:buClr>
                <a:srgbClr val="D16349"/>
              </a:buClr>
              <a:buNone/>
            </a:pPr>
            <a:r>
              <a:rPr lang="en-US" sz="1600" dirty="0" smtClean="0">
                <a:solidFill>
                  <a:srgbClr val="646B86"/>
                </a:solidFill>
              </a:rPr>
              <a:t>(The Center for Inquiry on December 7, 2007)</a:t>
            </a:r>
            <a:endParaRPr lang="en-US" sz="1600" dirty="0">
              <a:solidFill>
                <a:srgbClr val="646B86"/>
              </a:solidFill>
            </a:endParaRPr>
          </a:p>
          <a:p>
            <a:pPr marL="0" lvl="0" indent="0">
              <a:buClr>
                <a:srgbClr val="D16349"/>
              </a:buClr>
              <a:buNone/>
            </a:pPr>
            <a:endParaRPr lang="en-US" sz="1600" dirty="0"/>
          </a:p>
        </p:txBody>
      </p:sp>
      <p:sp>
        <p:nvSpPr>
          <p:cNvPr id="6" name="Footer Placeholder 5"/>
          <p:cNvSpPr>
            <a:spLocks noGrp="1"/>
          </p:cNvSpPr>
          <p:nvPr>
            <p:ph type="ftr" sz="quarter" idx="11"/>
          </p:nvPr>
        </p:nvSpPr>
        <p:spPr>
          <a:xfrm>
            <a:off x="304800" y="6410848"/>
            <a:ext cx="3581400" cy="365760"/>
          </a:xfrm>
        </p:spPr>
        <p:txBody>
          <a:bodyPr/>
          <a:lstStyle/>
          <a:p>
            <a:r>
              <a:rPr lang="en-US" dirty="0" smtClean="0"/>
              <a:t>David Pearce – www.veganism.com</a:t>
            </a:r>
          </a:p>
          <a:p>
            <a:endParaRPr lang="en-US" dirty="0"/>
          </a:p>
        </p:txBody>
      </p:sp>
    </p:spTree>
    <p:extLst>
      <p:ext uri="{BB962C8B-B14F-4D97-AF65-F5344CB8AC3E}">
        <p14:creationId xmlns:p14="http://schemas.microsoft.com/office/powerpoint/2010/main" val="2809880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58952"/>
          </a:xfrm>
        </p:spPr>
        <p:txBody>
          <a:bodyPr>
            <a:normAutofit/>
          </a:bodyPr>
          <a:lstStyle/>
          <a:p>
            <a:r>
              <a:rPr lang="en-US" cap="small" dirty="0"/>
              <a:t>What is </a:t>
            </a:r>
            <a:r>
              <a:rPr lang="en-US" cap="small" dirty="0" err="1"/>
              <a:t>Speciesism</a:t>
            </a:r>
            <a:r>
              <a:rPr lang="en-US" cap="small" dirty="0"/>
              <a:t>?</a:t>
            </a:r>
          </a:p>
        </p:txBody>
      </p:sp>
      <p:sp>
        <p:nvSpPr>
          <p:cNvPr id="5" name="Content Placeholder 4"/>
          <p:cNvSpPr>
            <a:spLocks noGrp="1"/>
          </p:cNvSpPr>
          <p:nvPr>
            <p:ph sz="quarter" idx="1"/>
          </p:nvPr>
        </p:nvSpPr>
        <p:spPr>
          <a:xfrm>
            <a:off x="301752" y="1527048"/>
            <a:ext cx="8503920" cy="4797552"/>
          </a:xfrm>
        </p:spPr>
        <p:txBody>
          <a:bodyPr>
            <a:normAutofit/>
          </a:bodyPr>
          <a:lstStyle/>
          <a:p>
            <a:pPr marL="0" lvl="0" indent="0" algn="ctr">
              <a:buClr>
                <a:srgbClr val="D16349"/>
              </a:buClr>
              <a:buNone/>
            </a:pPr>
            <a:r>
              <a:rPr lang="en-US" sz="1600" spc="250" dirty="0">
                <a:solidFill>
                  <a:srgbClr val="646B86"/>
                </a:solidFill>
              </a:rPr>
              <a:t>The term </a:t>
            </a:r>
            <a:r>
              <a:rPr lang="en-US" sz="1600" spc="250" dirty="0" smtClean="0">
                <a:solidFill>
                  <a:srgbClr val="646B86"/>
                </a:solidFill>
              </a:rPr>
              <a:t>“</a:t>
            </a:r>
            <a:r>
              <a:rPr lang="en-US" sz="1600" spc="250" dirty="0" err="1" smtClean="0">
                <a:solidFill>
                  <a:srgbClr val="646B86"/>
                </a:solidFill>
              </a:rPr>
              <a:t>speciesism</a:t>
            </a:r>
            <a:r>
              <a:rPr lang="en-US" sz="1600" spc="250" dirty="0" smtClean="0">
                <a:solidFill>
                  <a:srgbClr val="646B86"/>
                </a:solidFill>
              </a:rPr>
              <a:t>” </a:t>
            </a:r>
            <a:r>
              <a:rPr lang="en-US" sz="1600" spc="250" dirty="0">
                <a:solidFill>
                  <a:srgbClr val="646B86"/>
                </a:solidFill>
              </a:rPr>
              <a:t>was coined by British psychologist Richard Ryder in 1973 to denote discrimination against non-humans based on physical differences that are given moral value</a:t>
            </a:r>
            <a:r>
              <a:rPr lang="en-US" sz="1600" spc="250" dirty="0" smtClean="0">
                <a:solidFill>
                  <a:srgbClr val="646B86"/>
                </a:solidFill>
              </a:rPr>
              <a:t>.</a:t>
            </a:r>
          </a:p>
          <a:p>
            <a:pPr marL="0" lvl="0" indent="0" algn="ctr">
              <a:buClr>
                <a:srgbClr val="D16349"/>
              </a:buClr>
              <a:buNone/>
            </a:pPr>
            <a:endParaRPr lang="en-US" sz="1600" b="1" spc="250" dirty="0">
              <a:solidFill>
                <a:srgbClr val="646B86"/>
              </a:solidFill>
            </a:endParaRPr>
          </a:p>
          <a:p>
            <a:pPr marL="0" lvl="0" indent="0" algn="ctr">
              <a:buClr>
                <a:srgbClr val="D16349"/>
              </a:buClr>
              <a:buNone/>
            </a:pPr>
            <a:r>
              <a:rPr lang="en-US" sz="1600" b="1" spc="250" dirty="0" smtClean="0">
                <a:solidFill>
                  <a:srgbClr val="646B86"/>
                </a:solidFill>
              </a:rPr>
              <a:t>“I use the word ‘</a:t>
            </a:r>
            <a:r>
              <a:rPr lang="en-US" sz="1600" b="1" spc="250" dirty="0" err="1" smtClean="0">
                <a:solidFill>
                  <a:srgbClr val="646B86"/>
                </a:solidFill>
              </a:rPr>
              <a:t>speciesism</a:t>
            </a:r>
            <a:r>
              <a:rPr lang="en-US" sz="1600" b="1" spc="250" dirty="0" smtClean="0">
                <a:solidFill>
                  <a:srgbClr val="646B86"/>
                </a:solidFill>
              </a:rPr>
              <a:t>’ to describe the widespread discrimination that is </a:t>
            </a:r>
            <a:r>
              <a:rPr lang="en-US" sz="1600" b="1" spc="250" dirty="0" err="1" smtClean="0">
                <a:solidFill>
                  <a:srgbClr val="646B86"/>
                </a:solidFill>
              </a:rPr>
              <a:t>practised</a:t>
            </a:r>
            <a:r>
              <a:rPr lang="en-US" sz="1600" b="1" spc="250" dirty="0" smtClean="0">
                <a:solidFill>
                  <a:srgbClr val="646B86"/>
                </a:solidFill>
              </a:rPr>
              <a:t> by man against other species… </a:t>
            </a:r>
            <a:r>
              <a:rPr lang="en-US" sz="1600" b="1" spc="250" dirty="0" err="1" smtClean="0">
                <a:solidFill>
                  <a:srgbClr val="646B86"/>
                </a:solidFill>
              </a:rPr>
              <a:t>Speciesism</a:t>
            </a:r>
            <a:r>
              <a:rPr lang="en-US" sz="1600" b="1" spc="250" dirty="0" smtClean="0">
                <a:solidFill>
                  <a:srgbClr val="646B86"/>
                </a:solidFill>
              </a:rPr>
              <a:t> is discrimination, and like all discrimination it overlooks or underestimates the similarities between the discriminator and those discriminated against.”</a:t>
            </a:r>
          </a:p>
          <a:p>
            <a:pPr marL="0" lvl="0" indent="0" algn="ctr">
              <a:buClr>
                <a:srgbClr val="D16349"/>
              </a:buClr>
              <a:buNone/>
            </a:pPr>
            <a:r>
              <a:rPr lang="en-US" sz="1600" dirty="0" smtClean="0">
                <a:solidFill>
                  <a:srgbClr val="646B86"/>
                </a:solidFill>
              </a:rPr>
              <a:t>-Richard Ryder</a:t>
            </a:r>
            <a:endParaRPr lang="en-US" sz="1600" dirty="0">
              <a:solidFill>
                <a:srgbClr val="646B86"/>
              </a:solidFill>
            </a:endParaRPr>
          </a:p>
          <a:p>
            <a:pPr marL="0" lvl="0" indent="0" algn="ctr">
              <a:buClr>
                <a:srgbClr val="D16349"/>
              </a:buClr>
              <a:buNone/>
            </a:pPr>
            <a:endParaRPr lang="en-US" sz="1600" b="1" spc="250" dirty="0" smtClean="0">
              <a:solidFill>
                <a:srgbClr val="646B86"/>
              </a:solidFill>
            </a:endParaRPr>
          </a:p>
        </p:txBody>
      </p:sp>
      <p:sp>
        <p:nvSpPr>
          <p:cNvPr id="6" name="Footer Placeholder 5"/>
          <p:cNvSpPr>
            <a:spLocks noGrp="1"/>
          </p:cNvSpPr>
          <p:nvPr>
            <p:ph type="ftr" sz="quarter" idx="11"/>
          </p:nvPr>
        </p:nvSpPr>
        <p:spPr>
          <a:xfrm>
            <a:off x="304800" y="6410848"/>
            <a:ext cx="3581400" cy="365760"/>
          </a:xfrm>
        </p:spPr>
        <p:txBody>
          <a:bodyPr/>
          <a:lstStyle/>
          <a:p>
            <a:r>
              <a:rPr lang="en-US" dirty="0" smtClean="0"/>
              <a:t>David Pearce – www.veganism.com</a:t>
            </a:r>
          </a:p>
          <a:p>
            <a:endParaRPr lang="en-US" dirty="0"/>
          </a:p>
        </p:txBody>
      </p:sp>
    </p:spTree>
    <p:extLst>
      <p:ext uri="{BB962C8B-B14F-4D97-AF65-F5344CB8AC3E}">
        <p14:creationId xmlns:p14="http://schemas.microsoft.com/office/powerpoint/2010/main" val="1649075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58952"/>
          </a:xfrm>
        </p:spPr>
        <p:txBody>
          <a:bodyPr>
            <a:normAutofit/>
          </a:bodyPr>
          <a:lstStyle/>
          <a:p>
            <a:r>
              <a:rPr lang="en-US" cap="small" dirty="0"/>
              <a:t>Should We Wait For In Vitro Meat?</a:t>
            </a:r>
          </a:p>
        </p:txBody>
      </p:sp>
      <p:pic>
        <p:nvPicPr>
          <p:cNvPr id="6" name="Picture 3" descr="C:\Users\James\Desktop\Dave Hplus presentation, June 2010\5a-culturedmeat.jpg"/>
          <p:cNvPicPr>
            <a:picLocks noGrp="1" noChangeAspect="1" noChangeArrowheads="1"/>
          </p:cNvPicPr>
          <p:nvPr>
            <p:ph sz="quarter" idx="1"/>
          </p:nvPr>
        </p:nvPicPr>
        <p:blipFill>
          <a:blip r:embed="rId2" cstate="print"/>
          <a:srcRect/>
          <a:stretch>
            <a:fillRect/>
          </a:stretch>
        </p:blipFill>
        <p:spPr bwMode="auto">
          <a:xfrm>
            <a:off x="1905000" y="1600200"/>
            <a:ext cx="5273939" cy="3955455"/>
          </a:xfrm>
          <a:prstGeom prst="rect">
            <a:avLst/>
          </a:prstGeom>
          <a:noFill/>
        </p:spPr>
      </p:pic>
      <p:sp>
        <p:nvSpPr>
          <p:cNvPr id="4" name="TextBox 3"/>
          <p:cNvSpPr txBox="1"/>
          <p:nvPr/>
        </p:nvSpPr>
        <p:spPr>
          <a:xfrm>
            <a:off x="3200400" y="5705475"/>
            <a:ext cx="2590800" cy="369332"/>
          </a:xfrm>
          <a:prstGeom prst="rect">
            <a:avLst/>
          </a:prstGeom>
          <a:noFill/>
        </p:spPr>
        <p:txBody>
          <a:bodyPr wrap="square" rtlCol="0">
            <a:spAutoFit/>
          </a:bodyPr>
          <a:lstStyle/>
          <a:p>
            <a:r>
              <a:rPr lang="en-US" dirty="0" smtClean="0"/>
              <a:t>www.new-harvest.org</a:t>
            </a:r>
            <a:endParaRPr lang="en-US" dirty="0"/>
          </a:p>
        </p:txBody>
      </p:sp>
      <p:sp>
        <p:nvSpPr>
          <p:cNvPr id="7" name="Footer Placeholder 5"/>
          <p:cNvSpPr>
            <a:spLocks noGrp="1"/>
          </p:cNvSpPr>
          <p:nvPr>
            <p:ph type="ftr" sz="quarter" idx="11"/>
          </p:nvPr>
        </p:nvSpPr>
        <p:spPr>
          <a:xfrm>
            <a:off x="304800" y="6410848"/>
            <a:ext cx="3581400" cy="365760"/>
          </a:xfrm>
        </p:spPr>
        <p:txBody>
          <a:bodyPr/>
          <a:lstStyle/>
          <a:p>
            <a:r>
              <a:rPr lang="en-US" dirty="0" smtClean="0"/>
              <a:t>David Pearce – www.veganism.com</a:t>
            </a:r>
          </a:p>
          <a:p>
            <a:endParaRPr lang="en-US" dirty="0"/>
          </a:p>
        </p:txBody>
      </p:sp>
    </p:spTree>
    <p:extLst>
      <p:ext uri="{BB962C8B-B14F-4D97-AF65-F5344CB8AC3E}">
        <p14:creationId xmlns:p14="http://schemas.microsoft.com/office/powerpoint/2010/main" val="918533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58952"/>
          </a:xfrm>
        </p:spPr>
        <p:txBody>
          <a:bodyPr>
            <a:normAutofit fontScale="90000"/>
          </a:bodyPr>
          <a:lstStyle/>
          <a:p>
            <a:r>
              <a:rPr lang="en-US" cap="small" dirty="0"/>
              <a:t>What Is Full-Spectrum </a:t>
            </a:r>
            <a:r>
              <a:rPr lang="en-US" cap="small" dirty="0" err="1"/>
              <a:t>Superintelligence</a:t>
            </a:r>
            <a:r>
              <a:rPr lang="en-US" cap="small" dirty="0"/>
              <a:t>?</a:t>
            </a:r>
          </a:p>
        </p:txBody>
      </p:sp>
      <p:sp>
        <p:nvSpPr>
          <p:cNvPr id="5" name="Content Placeholder 4"/>
          <p:cNvSpPr>
            <a:spLocks noGrp="1"/>
          </p:cNvSpPr>
          <p:nvPr>
            <p:ph sz="quarter" idx="1"/>
          </p:nvPr>
        </p:nvSpPr>
        <p:spPr>
          <a:xfrm>
            <a:off x="301752" y="1527048"/>
            <a:ext cx="8503920" cy="1520952"/>
          </a:xfrm>
        </p:spPr>
        <p:txBody>
          <a:bodyPr>
            <a:normAutofit/>
          </a:bodyPr>
          <a:lstStyle/>
          <a:p>
            <a:pPr marL="0" lvl="0" indent="0" algn="ctr">
              <a:buClr>
                <a:srgbClr val="D16349"/>
              </a:buClr>
              <a:buNone/>
            </a:pPr>
            <a:endParaRPr lang="en-US" sz="1600" b="1" spc="250" dirty="0" smtClean="0">
              <a:solidFill>
                <a:srgbClr val="646B86"/>
              </a:solidFill>
            </a:endParaRPr>
          </a:p>
          <a:p>
            <a:pPr marL="0" lvl="0" indent="0" algn="ctr">
              <a:buClr>
                <a:srgbClr val="D16349"/>
              </a:buClr>
              <a:buNone/>
            </a:pPr>
            <a:r>
              <a:rPr lang="en-US" sz="1600" b="1" spc="250" dirty="0" smtClean="0">
                <a:solidFill>
                  <a:srgbClr val="646B86"/>
                </a:solidFill>
              </a:rPr>
              <a:t>“Until he extends his circle of compassion to include all living things, man will not himself find peace.”</a:t>
            </a:r>
          </a:p>
          <a:p>
            <a:pPr marL="0" lvl="0" indent="0" algn="ctr">
              <a:buClr>
                <a:srgbClr val="D16349"/>
              </a:buClr>
              <a:buNone/>
            </a:pPr>
            <a:r>
              <a:rPr lang="en-US" sz="1600" b="1" spc="250" dirty="0" smtClean="0">
                <a:solidFill>
                  <a:srgbClr val="646B86"/>
                </a:solidFill>
              </a:rPr>
              <a:t>-</a:t>
            </a:r>
            <a:r>
              <a:rPr lang="en-US" sz="1600" spc="250" dirty="0" smtClean="0">
                <a:solidFill>
                  <a:srgbClr val="646B86"/>
                </a:solidFill>
              </a:rPr>
              <a:t>Albert Schweitzer</a:t>
            </a:r>
          </a:p>
        </p:txBody>
      </p:sp>
      <p:sp>
        <p:nvSpPr>
          <p:cNvPr id="6" name="Footer Placeholder 5"/>
          <p:cNvSpPr>
            <a:spLocks noGrp="1"/>
          </p:cNvSpPr>
          <p:nvPr>
            <p:ph type="ftr" sz="quarter" idx="11"/>
          </p:nvPr>
        </p:nvSpPr>
        <p:spPr>
          <a:xfrm>
            <a:off x="304800" y="6410848"/>
            <a:ext cx="3581400" cy="365760"/>
          </a:xfrm>
        </p:spPr>
        <p:txBody>
          <a:bodyPr/>
          <a:lstStyle/>
          <a:p>
            <a:r>
              <a:rPr lang="en-US" dirty="0" smtClean="0"/>
              <a:t>David Pearce – www.veganism.com</a:t>
            </a:r>
          </a:p>
          <a:p>
            <a:endParaRPr lang="en-US" dirty="0"/>
          </a:p>
        </p:txBody>
      </p:sp>
      <p:pic>
        <p:nvPicPr>
          <p:cNvPr id="1026" name="Picture 2" descr="C:\Users\James\Desktop\rip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791074"/>
            <a:ext cx="5029200" cy="331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582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685800"/>
            <a:ext cx="7010400" cy="707886"/>
          </a:xfrm>
          <a:prstGeom prst="rect">
            <a:avLst/>
          </a:prstGeom>
          <a:noFill/>
        </p:spPr>
        <p:txBody>
          <a:bodyPr wrap="square" rtlCol="0">
            <a:spAutoFit/>
          </a:bodyPr>
          <a:lstStyle/>
          <a:p>
            <a:pPr algn="ctr"/>
            <a:r>
              <a:rPr lang="en-US" sz="2000" b="1" i="1" dirty="0">
                <a:solidFill>
                  <a:schemeClr val="tx2"/>
                </a:solidFill>
              </a:rPr>
              <a:t>“Act as if what you do makes a difference. It does</a:t>
            </a:r>
            <a:r>
              <a:rPr lang="en-US" sz="2000" b="1" i="1" dirty="0" smtClean="0">
                <a:solidFill>
                  <a:schemeClr val="tx2"/>
                </a:solidFill>
              </a:rPr>
              <a:t>.”</a:t>
            </a:r>
          </a:p>
          <a:p>
            <a:pPr algn="ctr"/>
            <a:r>
              <a:rPr lang="en-US" sz="2000" dirty="0">
                <a:solidFill>
                  <a:schemeClr val="tx2"/>
                </a:solidFill>
              </a:rPr>
              <a:t>-William </a:t>
            </a:r>
            <a:r>
              <a:rPr lang="en-US" sz="2000" dirty="0" smtClean="0">
                <a:solidFill>
                  <a:schemeClr val="tx2"/>
                </a:solidFill>
              </a:rPr>
              <a:t>James</a:t>
            </a:r>
            <a:endParaRPr lang="en-US" sz="2000" dirty="0">
              <a:solidFill>
                <a:schemeClr val="tx2"/>
              </a:solidFill>
            </a:endParaRPr>
          </a:p>
        </p:txBody>
      </p:sp>
      <p:sp>
        <p:nvSpPr>
          <p:cNvPr id="8" name="TextBox 7"/>
          <p:cNvSpPr txBox="1"/>
          <p:nvPr/>
        </p:nvSpPr>
        <p:spPr>
          <a:xfrm>
            <a:off x="1790700" y="3776990"/>
            <a:ext cx="5410200" cy="707886"/>
          </a:xfrm>
          <a:prstGeom prst="rect">
            <a:avLst/>
          </a:prstGeom>
          <a:noFill/>
        </p:spPr>
        <p:txBody>
          <a:bodyPr wrap="square" rtlCol="0">
            <a:spAutoFit/>
          </a:bodyPr>
          <a:lstStyle/>
          <a:p>
            <a:pPr algn="ctr"/>
            <a:r>
              <a:rPr lang="en-US" sz="4000" cap="small" dirty="0">
                <a:latin typeface="+mj-lt"/>
              </a:rPr>
              <a:t>V</a:t>
            </a:r>
            <a:r>
              <a:rPr lang="en-US" sz="4000" cap="small" dirty="0" smtClean="0">
                <a:latin typeface="+mj-lt"/>
              </a:rPr>
              <a:t>eganism.com</a:t>
            </a:r>
            <a:endParaRPr lang="en-US" sz="4000" i="1" cap="small" dirty="0" smtClean="0">
              <a:latin typeface="+mj-lt"/>
            </a:endParaRPr>
          </a:p>
        </p:txBody>
      </p:sp>
      <p:sp>
        <p:nvSpPr>
          <p:cNvPr id="5" name="Footer Placeholder 5"/>
          <p:cNvSpPr>
            <a:spLocks noGrp="1"/>
          </p:cNvSpPr>
          <p:nvPr>
            <p:ph type="ftr" sz="quarter" idx="11"/>
          </p:nvPr>
        </p:nvSpPr>
        <p:spPr>
          <a:xfrm>
            <a:off x="304800" y="6410848"/>
            <a:ext cx="3581400" cy="365760"/>
          </a:xfrm>
        </p:spPr>
        <p:txBody>
          <a:bodyPr/>
          <a:lstStyle/>
          <a:p>
            <a:r>
              <a:rPr lang="en-US" dirty="0" smtClean="0"/>
              <a:t>David Pearce – www.veganism.com</a:t>
            </a:r>
          </a:p>
          <a:p>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1684</TotalTime>
  <Words>561</Words>
  <Application>Microsoft Office PowerPoint</Application>
  <PresentationFormat>On-screen Show (4:3)</PresentationFormat>
  <Paragraphs>38</Paragraphs>
  <Slides>8</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Wingdings 2</vt:lpstr>
      <vt:lpstr>Wingdings</vt:lpstr>
      <vt:lpstr>Calibri</vt:lpstr>
      <vt:lpstr>Georgia</vt:lpstr>
      <vt:lpstr>Civic</vt:lpstr>
      <vt:lpstr>The Anti-Speciesist Revolution David Pearce</vt:lpstr>
      <vt:lpstr>What Is The Greatest Source of Severe and Avoidable Suffering In the World Today?</vt:lpstr>
      <vt:lpstr>What Are The Morally Relevant Differences Between Human Toddlers and Pigs?</vt:lpstr>
      <vt:lpstr>What Are The Morally Relevant Differences Between Human Toddlers and Pigs?</vt:lpstr>
      <vt:lpstr>What is Speciesism?</vt:lpstr>
      <vt:lpstr>Should We Wait For In Vitro Meat?</vt:lpstr>
      <vt:lpstr>What Is Full-Spectrum Superintelligence?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Fate of the Meat World</dc:title>
  <dc:creator>James Evans</dc:creator>
  <cp:lastModifiedBy>James Evans</cp:lastModifiedBy>
  <cp:revision>279</cp:revision>
  <dcterms:created xsi:type="dcterms:W3CDTF">2010-05-29T02:19:23Z</dcterms:created>
  <dcterms:modified xsi:type="dcterms:W3CDTF">2011-10-08T06:04:23Z</dcterms:modified>
</cp:coreProperties>
</file>