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3" r:id="rId17"/>
    <p:sldId id="274" r:id="rId18"/>
    <p:sldId id="275" r:id="rId19"/>
    <p:sldId id="276" r:id="rId20"/>
    <p:sldId id="277" r:id="rId21"/>
    <p:sldId id="278" r:id="rId22"/>
    <p:sldId id="272" r:id="rId23"/>
  </p:sldIdLst>
  <p:sldSz cx="9144000" cy="6858000" type="screen4x3"/>
  <p:notesSz cx="6858000" cy="9144000"/>
  <p:embeddedFontLst>
    <p:embeddedFont>
      <p:font typeface="Georgia" pitchFamily="18" charset="0"/>
      <p:regular r:id="rId25"/>
      <p:bold r:id="rId26"/>
      <p:italic r:id="rId27"/>
      <p:boldItalic r:id="rId28"/>
    </p:embeddedFont>
    <p:embeddedFont>
      <p:font typeface="Wingdings 2" pitchFamily="18" charset="2"/>
      <p:regular r:id="rId29"/>
    </p:embeddedFont>
    <p:embeddedFont>
      <p:font typeface="Batang" pitchFamily="18" charset="-127"/>
      <p:regular r:id="rId30"/>
    </p:embeddedFont>
    <p:embeddedFont>
      <p:font typeface="Calibri"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717" autoAdjust="0"/>
  </p:normalViewPr>
  <p:slideViewPr>
    <p:cSldViewPr>
      <p:cViewPr>
        <p:scale>
          <a:sx n="100" d="100"/>
          <a:sy n="100" d="100"/>
        </p:scale>
        <p:origin x="-252" y="-150"/>
      </p:cViewPr>
      <p:guideLst>
        <p:guide orient="horz" pos="2160"/>
        <p:guide pos="2880"/>
      </p:guideLst>
    </p:cSldViewPr>
  </p:slideViewPr>
  <p:outlineViewPr>
    <p:cViewPr>
      <p:scale>
        <a:sx n="33" d="100"/>
        <a:sy n="33" d="100"/>
      </p:scale>
      <p:origin x="0" y="157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29BD1-6308-4674-B52A-45719BD84E93}" type="datetimeFigureOut">
              <a:rPr lang="en-US" smtClean="0"/>
              <a:pPr/>
              <a:t>5/31/2010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110986-E531-4161-834D-0091D57AD61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10986-E531-4161-834D-0091D57AD61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10986-E531-4161-834D-0091D57AD613}"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10986-E531-4161-834D-0091D57AD613}" type="slidenum">
              <a:rPr lang="en-US" smtClean="0"/>
              <a:pPr/>
              <a:t>13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8110986-E531-4161-834D-0091D57AD613}"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F5A6DE2-A9C9-4DF9-8BBE-3D483D1585A6}" type="datetime1">
              <a:rPr lang="en-US" smtClean="0"/>
              <a:pPr/>
              <a:t>5/31/2010</a:t>
            </a:fld>
            <a:endParaRPr lang="en-US"/>
          </a:p>
        </p:txBody>
      </p:sp>
      <p:sp>
        <p:nvSpPr>
          <p:cNvPr id="17" name="Footer Placeholder 16"/>
          <p:cNvSpPr>
            <a:spLocks noGrp="1"/>
          </p:cNvSpPr>
          <p:nvPr>
            <p:ph type="ftr" sz="quarter" idx="11"/>
          </p:nvPr>
        </p:nvSpPr>
        <p:spPr/>
        <p:txBody>
          <a:bodyPr/>
          <a:lstStyle/>
          <a:p>
            <a:r>
              <a:rPr lang="en-US" smtClean="0"/>
              <a:t>David Pearce - www.abolitionist.com</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0C02AD-1493-4376-9AF0-EF851912C06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ADEC754-F51A-4D00-A370-1F3F6D29EFBF}" type="datetime1">
              <a:rPr lang="en-US" smtClean="0"/>
              <a:pPr/>
              <a:t>5/31/2010</a:t>
            </a:fld>
            <a:endParaRPr lang="en-US"/>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6" name="Slide Number Placeholder 5"/>
          <p:cNvSpPr>
            <a:spLocks noGrp="1"/>
          </p:cNvSpPr>
          <p:nvPr>
            <p:ph type="sldNum" sz="quarter" idx="12"/>
          </p:nvPr>
        </p:nvSpPr>
        <p:spPr/>
        <p:txBody>
          <a:bodyPr/>
          <a:lstStyle/>
          <a:p>
            <a:fld id="{3B0C02AD-1493-4376-9AF0-EF851912C06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B0C02AD-1493-4376-9AF0-EF851912C06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FD1A43E-DC8F-42EF-BF01-9462C32CD548}" type="datetime1">
              <a:rPr lang="en-US" smtClean="0"/>
              <a:pPr/>
              <a:t>5/31/2010</a:t>
            </a:fld>
            <a:endParaRPr lang="en-US"/>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CF0B10-243F-47D6-B8BC-461971431A25}" type="datetime1">
              <a:rPr lang="en-US" smtClean="0"/>
              <a:pPr/>
              <a:t>5/31/2010</a:t>
            </a:fld>
            <a:endParaRPr lang="en-US"/>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B0C02AD-1493-4376-9AF0-EF851912C06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4" name="Date Placeholder 3"/>
          <p:cNvSpPr>
            <a:spLocks noGrp="1"/>
          </p:cNvSpPr>
          <p:nvPr>
            <p:ph type="dt" sz="half" idx="10"/>
          </p:nvPr>
        </p:nvSpPr>
        <p:spPr/>
        <p:txBody>
          <a:bodyPr/>
          <a:lstStyle/>
          <a:p>
            <a:fld id="{AA806734-FB88-4AA7-9C20-75B5DDDD95D3}" type="datetime1">
              <a:rPr lang="en-US" smtClean="0"/>
              <a:pPr/>
              <a:t>5/31/2010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B0C02AD-1493-4376-9AF0-EF851912C06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915A4CF-D255-42FA-84FA-B99AF0943483}" type="datetime1">
              <a:rPr lang="en-US" smtClean="0"/>
              <a:pPr/>
              <a:t>5/31/2010</a:t>
            </a:fld>
            <a:endParaRPr lang="en-US"/>
          </a:p>
        </p:txBody>
      </p:sp>
      <p:sp>
        <p:nvSpPr>
          <p:cNvPr id="6" name="Footer Placeholder 5"/>
          <p:cNvSpPr>
            <a:spLocks noGrp="1"/>
          </p:cNvSpPr>
          <p:nvPr>
            <p:ph type="ftr" sz="quarter" idx="11"/>
          </p:nvPr>
        </p:nvSpPr>
        <p:spPr/>
        <p:txBody>
          <a:bodyPr/>
          <a:lstStyle/>
          <a:p>
            <a:r>
              <a:rPr lang="en-US" smtClean="0"/>
              <a:t>David Pearce - www.abolitionist.com</a:t>
            </a:r>
            <a:endParaRPr lang="en-US"/>
          </a:p>
        </p:txBody>
      </p:sp>
      <p:sp>
        <p:nvSpPr>
          <p:cNvPr id="7" name="Slide Number Placeholder 6"/>
          <p:cNvSpPr>
            <a:spLocks noGrp="1"/>
          </p:cNvSpPr>
          <p:nvPr>
            <p:ph type="sldNum" sz="quarter" idx="12"/>
          </p:nvPr>
        </p:nvSpPr>
        <p:spPr/>
        <p:txBody>
          <a:bodyPr/>
          <a:lstStyle/>
          <a:p>
            <a:fld id="{3B0C02AD-1493-4376-9AF0-EF851912C06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0D329C5-3072-49CE-86B8-29F07BFB6EE4}" type="datetime1">
              <a:rPr lang="en-US" smtClean="0"/>
              <a:pPr/>
              <a:t>5/31/2010</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David Pearce - www.abolitionist.com</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B0C02AD-1493-4376-9AF0-EF851912C06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500E57-BCF5-44FD-8611-66F9A2DABD82}" type="datetime1">
              <a:rPr lang="en-US" smtClean="0"/>
              <a:pPr/>
              <a:t>5/31/2010</a:t>
            </a:fld>
            <a:endParaRPr lang="en-US"/>
          </a:p>
        </p:txBody>
      </p:sp>
      <p:sp>
        <p:nvSpPr>
          <p:cNvPr id="4" name="Footer Placeholder 3"/>
          <p:cNvSpPr>
            <a:spLocks noGrp="1"/>
          </p:cNvSpPr>
          <p:nvPr>
            <p:ph type="ftr" sz="quarter" idx="11"/>
          </p:nvPr>
        </p:nvSpPr>
        <p:spPr/>
        <p:txBody>
          <a:bodyPr/>
          <a:lstStyle/>
          <a:p>
            <a:r>
              <a:rPr lang="en-US" smtClean="0"/>
              <a:t>David Pearce - www.abolitionist.com</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B0C02AD-1493-4376-9AF0-EF851912C0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fld id="{600F6876-5D14-4225-BD32-59064FAAE4D6}" type="datetime1">
              <a:rPr lang="en-US" smtClean="0"/>
              <a:pPr/>
              <a:t>5/31/2010</a:t>
            </a:fld>
            <a:endParaRPr lang="en-US"/>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B0C02AD-1493-4376-9AF0-EF851912C06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B0C02AD-1493-4376-9AF0-EF851912C06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7373351-1D91-4B3C-B9D6-C8D9D10A689D}" type="datetime1">
              <a:rPr lang="en-US" smtClean="0"/>
              <a:pPr/>
              <a:t>5/31/2010</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David Pearce - www.abolitionist.com</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B0C02AD-1493-4376-9AF0-EF851912C06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AD3141E-5FEC-4D53-8683-322D631D3FC7}" type="datetime1">
              <a:rPr lang="en-US" smtClean="0"/>
              <a:pPr/>
              <a:t>5/31/2010</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David Pearce - www.abolitionist.com</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5866D6D-4563-46F9-90B6-F618310254CA}" type="datetime1">
              <a:rPr lang="en-US" smtClean="0"/>
              <a:pPr/>
              <a:t>5/31/2010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David Pearce - www.abolitionist.com</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B0C02AD-1493-4376-9AF0-EF851912C06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2819400"/>
            <a:ext cx="7239000" cy="1066800"/>
          </a:xfrm>
        </p:spPr>
        <p:txBody>
          <a:bodyPr>
            <a:normAutofit/>
          </a:bodyPr>
          <a:lstStyle/>
          <a:p>
            <a:r>
              <a:rPr lang="en-US" i="1" cap="none" dirty="0" smtClean="0"/>
              <a:t>“May all that have life be delivered from suffering”</a:t>
            </a:r>
          </a:p>
          <a:p>
            <a:r>
              <a:rPr lang="en-US" b="0" cap="none" spc="0" dirty="0" smtClean="0"/>
              <a:t>-Gautama Buddha</a:t>
            </a:r>
          </a:p>
          <a:p>
            <a:r>
              <a:rPr lang="nn-NO" b="0" cap="none" spc="0" dirty="0" smtClean="0"/>
              <a:t>(trad. c.566 BC - c.480 BC)</a:t>
            </a:r>
            <a:endParaRPr lang="en-US" b="0" cap="none" spc="0" dirty="0" smtClean="0"/>
          </a:p>
        </p:txBody>
      </p:sp>
      <p:sp>
        <p:nvSpPr>
          <p:cNvPr id="2" name="Title 1"/>
          <p:cNvSpPr>
            <a:spLocks noGrp="1"/>
          </p:cNvSpPr>
          <p:nvPr>
            <p:ph type="ctrTitle"/>
          </p:nvPr>
        </p:nvSpPr>
        <p:spPr>
          <a:xfrm>
            <a:off x="685800" y="762000"/>
            <a:ext cx="7772400" cy="1371600"/>
          </a:xfrm>
        </p:spPr>
        <p:txBody>
          <a:bodyPr>
            <a:normAutofit/>
          </a:bodyPr>
          <a:lstStyle/>
          <a:p>
            <a:r>
              <a:rPr lang="en-US" cap="small" dirty="0" smtClean="0"/>
              <a:t>The Fate of the Meat World</a:t>
            </a:r>
            <a:br>
              <a:rPr lang="en-US" cap="small" dirty="0" smtClean="0"/>
            </a:br>
            <a:r>
              <a:rPr lang="en-US" cap="small" dirty="0" smtClean="0">
                <a:solidFill>
                  <a:schemeClr val="tx1"/>
                </a:solidFill>
              </a:rPr>
              <a:t>David Pearce</a:t>
            </a:r>
            <a:endParaRPr lang="en-US" cap="small" dirty="0">
              <a:solidFill>
                <a:schemeClr val="tx1"/>
              </a:solidFill>
            </a:endParaRPr>
          </a:p>
        </p:txBody>
      </p:sp>
      <p:sp>
        <p:nvSpPr>
          <p:cNvPr id="4" name="TextBox 3"/>
          <p:cNvSpPr txBox="1"/>
          <p:nvPr/>
        </p:nvSpPr>
        <p:spPr>
          <a:xfrm>
            <a:off x="1219200" y="4038600"/>
            <a:ext cx="7010400" cy="1815882"/>
          </a:xfrm>
          <a:prstGeom prst="rect">
            <a:avLst/>
          </a:prstGeom>
          <a:noFill/>
        </p:spPr>
        <p:txBody>
          <a:bodyPr wrap="square" rtlCol="0">
            <a:spAutoFit/>
          </a:bodyPr>
          <a:lstStyle/>
          <a:p>
            <a:r>
              <a:rPr lang="en-US" sz="1600" b="1" i="1" dirty="0" smtClean="0">
                <a:solidFill>
                  <a:schemeClr val="tx2"/>
                </a:solidFill>
              </a:rPr>
              <a:t>“We advocate the well-being of all sentience, including humans, non-human animals, and any future artificial intellects, modified life forms, or other intelligences to which technological and scientific advance may give rise.”</a:t>
            </a:r>
          </a:p>
          <a:p>
            <a:pPr algn="ctr"/>
            <a:r>
              <a:rPr lang="en-US" sz="1600" dirty="0" smtClean="0">
                <a:solidFill>
                  <a:schemeClr val="tx2"/>
                </a:solidFill>
              </a:rPr>
              <a:t>-The Transhumanist Declaration</a:t>
            </a:r>
          </a:p>
          <a:p>
            <a:pPr algn="ctr"/>
            <a:r>
              <a:rPr lang="en-US" sz="1600" dirty="0" smtClean="0">
                <a:solidFill>
                  <a:schemeClr val="tx2"/>
                </a:solidFill>
              </a:rPr>
              <a:t>(1998, last updated 2009)</a:t>
            </a:r>
          </a:p>
          <a:p>
            <a:pPr algn="ctr"/>
            <a:r>
              <a:rPr lang="en-US" sz="1600" dirty="0" smtClean="0">
                <a:solidFill>
                  <a:schemeClr val="tx2"/>
                </a:solidFill>
              </a:rPr>
              <a:t>www.humanityplus.org/learn/philosophy/transhumanist-declaration</a:t>
            </a:r>
            <a:endParaRPr lang="en-US" sz="1600" dirty="0">
              <a:solidFill>
                <a:schemeClr val="tx2"/>
              </a:solidFill>
            </a:endParaRPr>
          </a:p>
        </p:txBody>
      </p:sp>
      <p:sp>
        <p:nvSpPr>
          <p:cNvPr id="6" name="Footer Placeholder 5"/>
          <p:cNvSpPr>
            <a:spLocks noGrp="1"/>
          </p:cNvSpPr>
          <p:nvPr>
            <p:ph type="ftr" sz="quarter" idx="11"/>
          </p:nvPr>
        </p:nvSpPr>
        <p:spPr/>
        <p:txBody>
          <a:bodyPr/>
          <a:lstStyle/>
          <a:p>
            <a:r>
              <a:rPr lang="en-US" smtClean="0"/>
              <a:t>David Pearce - www.abolitionist.com</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cap="small" dirty="0" smtClean="0"/>
              <a:t>Challenge One: Physical Pain </a:t>
            </a:r>
            <a:br>
              <a:rPr lang="en-US" cap="small" dirty="0" smtClean="0"/>
            </a:br>
            <a:r>
              <a:rPr lang="en-US" cap="small" dirty="0" smtClean="0"/>
              <a:t>Long-term Prospects</a:t>
            </a:r>
            <a:endParaRPr lang="en-US" cap="small" dirty="0"/>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4" name="Content Placeholder 3"/>
          <p:cNvSpPr>
            <a:spLocks noGrp="1"/>
          </p:cNvSpPr>
          <p:nvPr>
            <p:ph sz="quarter" idx="1"/>
          </p:nvPr>
        </p:nvSpPr>
        <p:spPr>
          <a:xfrm>
            <a:off x="301752" y="1527048"/>
            <a:ext cx="8503920" cy="2968752"/>
          </a:xfrm>
        </p:spPr>
        <p:txBody>
          <a:bodyPr>
            <a:normAutofit fontScale="92500" lnSpcReduction="10000"/>
          </a:bodyPr>
          <a:lstStyle/>
          <a:p>
            <a:r>
              <a:rPr lang="en-US" sz="2000" dirty="0" smtClean="0"/>
              <a:t>Is abolition of phenomenal pain feasible? Or merely a reduction in pain sensitivity?</a:t>
            </a:r>
          </a:p>
          <a:p>
            <a:pPr algn="ctr">
              <a:buNone/>
            </a:pPr>
            <a:endParaRPr lang="en-US" b="1" dirty="0" smtClean="0"/>
          </a:p>
          <a:p>
            <a:pPr algn="ctr">
              <a:buNone/>
            </a:pPr>
            <a:r>
              <a:rPr lang="en-US" b="1" dirty="0" smtClean="0"/>
              <a:t>Options For A World With </a:t>
            </a:r>
            <a:r>
              <a:rPr lang="en-US" b="1" dirty="0" err="1" smtClean="0"/>
              <a:t>Nociception</a:t>
            </a:r>
            <a:r>
              <a:rPr lang="en-US" b="1" dirty="0" smtClean="0"/>
              <a:t> But </a:t>
            </a:r>
            <a:r>
              <a:rPr lang="en-US" b="1" dirty="0" smtClean="0"/>
              <a:t>No Phenomenal Pain:</a:t>
            </a:r>
          </a:p>
          <a:p>
            <a:pPr marL="514350" indent="-514350">
              <a:buFont typeface="+mj-lt"/>
              <a:buAutoNum type="arabicPeriod"/>
            </a:pPr>
            <a:r>
              <a:rPr lang="en-US" sz="2000" dirty="0" smtClean="0"/>
              <a:t>Information-bearing gradients of pleasure? (functional analogues of pain - information-bearing dips of extreme bodily well-being without the nasty raw feels. </a:t>
            </a:r>
            <a:r>
              <a:rPr lang="en-US" sz="2000" i="1" dirty="0" smtClean="0"/>
              <a:t>cf</a:t>
            </a:r>
            <a:r>
              <a:rPr lang="en-US" sz="2000" dirty="0" smtClean="0"/>
              <a:t>. pain </a:t>
            </a:r>
            <a:r>
              <a:rPr lang="en-US" sz="2000" dirty="0" err="1" smtClean="0"/>
              <a:t>asymbolia</a:t>
            </a:r>
            <a:r>
              <a:rPr lang="en-US" sz="2000" dirty="0" smtClean="0"/>
              <a:t>)</a:t>
            </a:r>
          </a:p>
          <a:p>
            <a:pPr marL="514350" indent="-514350">
              <a:buFont typeface="+mj-lt"/>
              <a:buAutoNum type="arabicPeriod"/>
            </a:pPr>
            <a:r>
              <a:rPr lang="en-US" sz="2000" dirty="0" smtClean="0"/>
              <a:t>Smart prostheses with a manual override (</a:t>
            </a:r>
            <a:r>
              <a:rPr lang="en-US" sz="2000" i="1" dirty="0" smtClean="0"/>
              <a:t>cf</a:t>
            </a:r>
            <a:r>
              <a:rPr lang="en-US" sz="2000" dirty="0" smtClean="0"/>
              <a:t>. </a:t>
            </a:r>
            <a:r>
              <a:rPr lang="en-US" sz="2000" dirty="0" smtClean="0"/>
              <a:t>silicon </a:t>
            </a:r>
            <a:r>
              <a:rPr lang="en-US" sz="2000" dirty="0" smtClean="0"/>
              <a:t>etc robots)</a:t>
            </a:r>
          </a:p>
          <a:p>
            <a:pPr marL="514350" indent="-514350">
              <a:buNone/>
            </a:pPr>
            <a:endParaRPr lang="en-US" sz="2000" dirty="0" smtClean="0"/>
          </a:p>
          <a:p>
            <a:pPr marL="514350" indent="-514350">
              <a:buNone/>
            </a:pPr>
            <a:endParaRPr lang="en-US" sz="2000" dirty="0" smtClean="0"/>
          </a:p>
        </p:txBody>
      </p:sp>
      <p:sp>
        <p:nvSpPr>
          <p:cNvPr id="5" name="TextBox 4"/>
          <p:cNvSpPr txBox="1"/>
          <p:nvPr/>
        </p:nvSpPr>
        <p:spPr>
          <a:xfrm>
            <a:off x="1066800" y="4876800"/>
            <a:ext cx="7086600" cy="1477328"/>
          </a:xfrm>
          <a:prstGeom prst="rect">
            <a:avLst/>
          </a:prstGeom>
          <a:noFill/>
        </p:spPr>
        <p:txBody>
          <a:bodyPr wrap="square" rtlCol="0">
            <a:spAutoFit/>
          </a:bodyPr>
          <a:lstStyle/>
          <a:p>
            <a:r>
              <a:rPr lang="en-US" dirty="0" smtClean="0"/>
              <a:t>[Unsolved Mystery: Why do organic robots like us sometimes suffer, whereas our silicon (etc) robots don’t undergo phenomenal pain in response to noxious stimuli? </a:t>
            </a:r>
            <a:r>
              <a:rPr lang="en-US" i="1" dirty="0" smtClean="0"/>
              <a:t>cf</a:t>
            </a:r>
            <a:r>
              <a:rPr lang="en-US" dirty="0" smtClean="0"/>
              <a:t>. The “Hard Problem” of Consciousness; the “explanatory gap”; “zombies”; etc]</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400" cap="small" dirty="0" smtClean="0"/>
              <a:t>Challenge Two: Psychological Pain</a:t>
            </a:r>
            <a:br>
              <a:rPr lang="en-US" sz="2400" cap="small" dirty="0" smtClean="0"/>
            </a:br>
            <a:r>
              <a:rPr lang="en-US" sz="2400" cap="small" dirty="0" smtClean="0"/>
              <a:t>The Hedonic Treadmill - Abolition versus recalibration</a:t>
            </a:r>
            <a:endParaRPr lang="en-US" sz="2400" cap="small" dirty="0"/>
          </a:p>
        </p:txBody>
      </p:sp>
      <p:sp>
        <p:nvSpPr>
          <p:cNvPr id="3" name="Content Placeholder 2"/>
          <p:cNvSpPr>
            <a:spLocks noGrp="1"/>
          </p:cNvSpPr>
          <p:nvPr>
            <p:ph sz="quarter" idx="1"/>
          </p:nvPr>
        </p:nvSpPr>
        <p:spPr>
          <a:xfrm>
            <a:off x="304800" y="1524000"/>
            <a:ext cx="8503920" cy="3581400"/>
          </a:xfrm>
        </p:spPr>
        <p:txBody>
          <a:bodyPr>
            <a:noAutofit/>
          </a:bodyPr>
          <a:lstStyle/>
          <a:p>
            <a:r>
              <a:rPr lang="en-US" sz="1800" dirty="0" err="1" smtClean="0"/>
              <a:t>Wireheading</a:t>
            </a:r>
            <a:r>
              <a:rPr lang="en-US" sz="1800" dirty="0" smtClean="0"/>
              <a:t>? Intracranial self-stimulation of the reward </a:t>
            </a:r>
            <a:r>
              <a:rPr lang="en-US" sz="1800" dirty="0" err="1" smtClean="0"/>
              <a:t>centres</a:t>
            </a:r>
            <a:r>
              <a:rPr lang="en-US" sz="1800" dirty="0" smtClean="0"/>
              <a:t> of the brain (www.wireheading.com)</a:t>
            </a:r>
          </a:p>
          <a:p>
            <a:r>
              <a:rPr lang="en-US" sz="1800" dirty="0" smtClean="0"/>
              <a:t>Delivers uniform motivated bliss; no physiological tolerance</a:t>
            </a:r>
          </a:p>
          <a:p>
            <a:r>
              <a:rPr lang="en-US" sz="1800" dirty="0" smtClean="0"/>
              <a:t>BUT:</a:t>
            </a:r>
          </a:p>
          <a:p>
            <a:pPr lvl="1"/>
            <a:r>
              <a:rPr lang="en-US" sz="1800" dirty="0" smtClean="0">
                <a:solidFill>
                  <a:schemeClr val="tx1"/>
                </a:solidFill>
              </a:rPr>
              <a:t>not evolutionarily stable - selection pressure against </a:t>
            </a:r>
            <a:r>
              <a:rPr lang="en-US" sz="1800" dirty="0" err="1" smtClean="0">
                <a:solidFill>
                  <a:schemeClr val="tx1"/>
                </a:solidFill>
              </a:rPr>
              <a:t>wireheads</a:t>
            </a:r>
            <a:r>
              <a:rPr lang="en-US" sz="1800" dirty="0" smtClean="0">
                <a:solidFill>
                  <a:schemeClr val="tx1"/>
                </a:solidFill>
              </a:rPr>
              <a:t>. </a:t>
            </a:r>
            <a:r>
              <a:rPr lang="en-US" sz="1800" dirty="0" err="1" smtClean="0">
                <a:solidFill>
                  <a:schemeClr val="tx1"/>
                </a:solidFill>
              </a:rPr>
              <a:t>Wireheads</a:t>
            </a:r>
            <a:r>
              <a:rPr lang="en-US" sz="1800" dirty="0" smtClean="0">
                <a:solidFill>
                  <a:schemeClr val="tx1"/>
                </a:solidFill>
              </a:rPr>
              <a:t> wouldn’t want to raise baby </a:t>
            </a:r>
            <a:r>
              <a:rPr lang="en-US" sz="1800" dirty="0" err="1" smtClean="0">
                <a:solidFill>
                  <a:schemeClr val="tx1"/>
                </a:solidFill>
              </a:rPr>
              <a:t>wireheads</a:t>
            </a:r>
            <a:endParaRPr lang="en-US" sz="1800" dirty="0" smtClean="0">
              <a:solidFill>
                <a:schemeClr val="tx1"/>
              </a:solidFill>
            </a:endParaRPr>
          </a:p>
          <a:p>
            <a:pPr lvl="1"/>
            <a:r>
              <a:rPr lang="en-US" sz="1800" dirty="0" smtClean="0">
                <a:solidFill>
                  <a:schemeClr val="tx1"/>
                </a:solidFill>
              </a:rPr>
              <a:t>not sociologically plausible</a:t>
            </a:r>
          </a:p>
          <a:p>
            <a:pPr lvl="1"/>
            <a:r>
              <a:rPr lang="en-US" sz="1800" dirty="0" smtClean="0">
                <a:solidFill>
                  <a:schemeClr val="tx1"/>
                </a:solidFill>
              </a:rPr>
              <a:t>a recipe for stasis</a:t>
            </a:r>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pic>
        <p:nvPicPr>
          <p:cNvPr id="6" name="Picture 5" descr="4a-rat.jpg"/>
          <p:cNvPicPr>
            <a:picLocks noChangeAspect="1"/>
          </p:cNvPicPr>
          <p:nvPr/>
        </p:nvPicPr>
        <p:blipFill>
          <a:blip r:embed="rId2" cstate="print"/>
          <a:stretch>
            <a:fillRect/>
          </a:stretch>
        </p:blipFill>
        <p:spPr>
          <a:xfrm>
            <a:off x="5994316" y="4114800"/>
            <a:ext cx="2944796" cy="2206752"/>
          </a:xfrm>
          <a:prstGeom prst="rect">
            <a:avLst/>
          </a:prstGeom>
        </p:spPr>
      </p:pic>
      <p:sp>
        <p:nvSpPr>
          <p:cNvPr id="8" name="Content Placeholder 2"/>
          <p:cNvSpPr txBox="1">
            <a:spLocks/>
          </p:cNvSpPr>
          <p:nvPr/>
        </p:nvSpPr>
        <p:spPr>
          <a:xfrm>
            <a:off x="381000" y="4114800"/>
            <a:ext cx="5638800" cy="2362200"/>
          </a:xfrm>
          <a:prstGeom prst="rect">
            <a:avLst/>
          </a:prstGeom>
        </p:spPr>
        <p:txBody>
          <a:bodyPr vert="horz">
            <a:noAutofit/>
          </a:bodyPr>
          <a:lstStyle/>
          <a:p>
            <a:pPr marL="274320" lvl="0" indent="-274320">
              <a:spcBef>
                <a:spcPct val="20000"/>
              </a:spcBef>
              <a:buClr>
                <a:schemeClr val="accent1"/>
              </a:buClr>
              <a:buSzPct val="85000"/>
              <a:buFont typeface="Wingdings 2"/>
              <a:buChar char=""/>
            </a:pPr>
            <a:r>
              <a:rPr lang="en-US" sz="1400" dirty="0"/>
              <a:t>Complication: pure bliss (activation of the mu </a:t>
            </a:r>
            <a:r>
              <a:rPr lang="en-US" sz="1400" dirty="0" err="1"/>
              <a:t>opioid</a:t>
            </a:r>
            <a:r>
              <a:rPr lang="en-US" sz="1400" dirty="0"/>
              <a:t> receptors) and motivation / anticipated reward (activation of </a:t>
            </a:r>
            <a:r>
              <a:rPr lang="en-US" sz="1400" dirty="0" err="1"/>
              <a:t>mesolimbic</a:t>
            </a:r>
            <a:r>
              <a:rPr lang="en-US" sz="1400" dirty="0"/>
              <a:t> dopamine receptors) are intimately linked in the brain; but </a:t>
            </a:r>
            <a:r>
              <a:rPr lang="en-US" sz="1400" dirty="0" smtClean="0"/>
              <a:t>dissociable</a:t>
            </a:r>
          </a:p>
          <a:p>
            <a:pPr marL="274320" lvl="0" indent="-274320">
              <a:spcBef>
                <a:spcPct val="20000"/>
              </a:spcBef>
              <a:buClr>
                <a:schemeClr val="accent1"/>
              </a:buClr>
              <a:buSzPct val="85000"/>
            </a:pPr>
            <a:r>
              <a:rPr lang="en-US" sz="1400" dirty="0"/>
              <a:t>	</a:t>
            </a:r>
            <a:r>
              <a:rPr lang="en-US" sz="1100" dirty="0" err="1" smtClean="0"/>
              <a:t>M.L.</a:t>
            </a:r>
            <a:r>
              <a:rPr lang="en-US" sz="1100" dirty="0" smtClean="0"/>
              <a:t> </a:t>
            </a:r>
            <a:r>
              <a:rPr lang="en-US" sz="1100" dirty="0" err="1" smtClean="0"/>
              <a:t>Kringelbach</a:t>
            </a:r>
            <a:r>
              <a:rPr lang="en-US" sz="1100" dirty="0" smtClean="0"/>
              <a:t> &amp; </a:t>
            </a:r>
            <a:r>
              <a:rPr lang="en-US" sz="1100" dirty="0" err="1" smtClean="0"/>
              <a:t>K.C.</a:t>
            </a:r>
            <a:r>
              <a:rPr lang="en-US" sz="1100" dirty="0" smtClean="0"/>
              <a:t> </a:t>
            </a:r>
            <a:r>
              <a:rPr lang="en-US" sz="1100" dirty="0" err="1" smtClean="0"/>
              <a:t>Berridge</a:t>
            </a:r>
            <a:r>
              <a:rPr lang="en-US" sz="1100" dirty="0" smtClean="0"/>
              <a:t> (Eds.), </a:t>
            </a:r>
            <a:r>
              <a:rPr lang="en-US" sz="1100" i="1" dirty="0" smtClean="0"/>
              <a:t>Pleasures of the Brain</a:t>
            </a:r>
            <a:r>
              <a:rPr lang="en-US" sz="1100" dirty="0" smtClean="0"/>
              <a:t>. Oxford: Oxford University Press, 2010.</a:t>
            </a:r>
          </a:p>
          <a:p>
            <a:pPr marL="274320" lvl="0" indent="-274320">
              <a:spcBef>
                <a:spcPct val="20000"/>
              </a:spcBef>
              <a:buClr>
                <a:schemeClr val="accent1"/>
              </a:buClr>
              <a:buSzPct val="85000"/>
            </a:pPr>
            <a:endParaRPr lang="en-US" sz="1100" dirty="0" smtClean="0"/>
          </a:p>
          <a:p>
            <a:pPr marL="274320" lvl="0" indent="-274320">
              <a:spcBef>
                <a:spcPct val="20000"/>
              </a:spcBef>
              <a:buClr>
                <a:schemeClr val="accent1"/>
              </a:buClr>
              <a:buSzPct val="85000"/>
              <a:buFont typeface="Wingdings 2"/>
              <a:buChar char=""/>
            </a:pPr>
            <a:r>
              <a:rPr lang="en-US" sz="1400" dirty="0" smtClean="0"/>
              <a:t>Induction of pure bliss - permanent stimulation of </a:t>
            </a:r>
            <a:r>
              <a:rPr lang="en-US" sz="1400" dirty="0" err="1" smtClean="0"/>
              <a:t>upregulated</a:t>
            </a:r>
            <a:r>
              <a:rPr lang="en-US" sz="1400" dirty="0" smtClean="0"/>
              <a:t> mu </a:t>
            </a:r>
            <a:r>
              <a:rPr lang="en-US" sz="1400" dirty="0" err="1" smtClean="0"/>
              <a:t>opioid</a:t>
            </a:r>
            <a:r>
              <a:rPr lang="en-US" sz="1400" dirty="0" smtClean="0"/>
              <a:t> receptors - without dopamine-driven desire = Buddhist nirvana. But is nirvana evolutionarily stable?!</a:t>
            </a:r>
          </a:p>
          <a:p>
            <a:pPr marL="274320" lvl="0" indent="-274320">
              <a:spcBef>
                <a:spcPct val="20000"/>
              </a:spcBef>
              <a:buClr>
                <a:schemeClr val="accent1"/>
              </a:buClr>
              <a:buSzPct val="85000"/>
            </a:pPr>
            <a:endParaRPr kumimoji="0" lang="en-US" sz="1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mes\Desktop\Dave Hplus presentation, June 2010\4b-happypills.jpg"/>
          <p:cNvPicPr>
            <a:picLocks noChangeAspect="1" noChangeArrowheads="1"/>
          </p:cNvPicPr>
          <p:nvPr/>
        </p:nvPicPr>
        <p:blipFill>
          <a:blip r:embed="rId2" cstate="print"/>
          <a:srcRect/>
          <a:stretch>
            <a:fillRect/>
          </a:stretch>
        </p:blipFill>
        <p:spPr bwMode="auto">
          <a:xfrm>
            <a:off x="228600" y="228600"/>
            <a:ext cx="990600" cy="990600"/>
          </a:xfrm>
          <a:prstGeom prst="rect">
            <a:avLst/>
          </a:prstGeom>
          <a:noFill/>
        </p:spPr>
      </p:pic>
      <p:sp>
        <p:nvSpPr>
          <p:cNvPr id="2" name="Title 1"/>
          <p:cNvSpPr>
            <a:spLocks noGrp="1"/>
          </p:cNvSpPr>
          <p:nvPr>
            <p:ph type="title"/>
          </p:nvPr>
        </p:nvSpPr>
        <p:spPr>
          <a:xfrm>
            <a:off x="304800" y="304800"/>
            <a:ext cx="8534400" cy="758952"/>
          </a:xfrm>
        </p:spPr>
        <p:txBody>
          <a:bodyPr>
            <a:noAutofit/>
          </a:bodyPr>
          <a:lstStyle/>
          <a:p>
            <a:r>
              <a:rPr lang="en-US" sz="2800" cap="small" dirty="0" smtClean="0"/>
              <a:t>Challenge Two: Psychological Pain </a:t>
            </a:r>
            <a:br>
              <a:rPr lang="en-US" sz="2800" cap="small" dirty="0" smtClean="0"/>
            </a:br>
            <a:r>
              <a:rPr lang="en-US" sz="2800" cap="small" dirty="0" smtClean="0"/>
              <a:t>Designer Drugs</a:t>
            </a:r>
            <a:endParaRPr lang="en-US" sz="2800" cap="small" dirty="0"/>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4" name="Content Placeholder 3"/>
          <p:cNvSpPr>
            <a:spLocks noGrp="1"/>
          </p:cNvSpPr>
          <p:nvPr>
            <p:ph sz="quarter" idx="1"/>
          </p:nvPr>
        </p:nvSpPr>
        <p:spPr>
          <a:xfrm>
            <a:off x="301752" y="1527048"/>
            <a:ext cx="8503920" cy="4873752"/>
          </a:xfrm>
        </p:spPr>
        <p:txBody>
          <a:bodyPr>
            <a:normAutofit fontScale="47500" lnSpcReduction="20000"/>
          </a:bodyPr>
          <a:lstStyle/>
          <a:p>
            <a:pPr algn="ctr">
              <a:buNone/>
            </a:pPr>
            <a:r>
              <a:rPr lang="en-US" sz="2900" b="1" dirty="0" smtClean="0"/>
              <a:t>Drug-induced pleasure can be</a:t>
            </a:r>
            <a:r>
              <a:rPr lang="en-US" sz="2900" dirty="0" smtClean="0"/>
              <a:t>:</a:t>
            </a:r>
          </a:p>
          <a:p>
            <a:pPr algn="ctr">
              <a:buNone/>
            </a:pPr>
            <a:r>
              <a:rPr lang="en-US" sz="2900" dirty="0" smtClean="0"/>
              <a:t>shallow, amoral, one-dimensional and hedonistic</a:t>
            </a:r>
          </a:p>
          <a:p>
            <a:pPr algn="ctr">
              <a:buNone/>
            </a:pPr>
            <a:r>
              <a:rPr lang="en-US" sz="2900" dirty="0" smtClean="0"/>
              <a:t>-OR-</a:t>
            </a:r>
          </a:p>
          <a:p>
            <a:pPr algn="ctr">
              <a:buNone/>
            </a:pPr>
            <a:r>
              <a:rPr lang="en-US" sz="2900" i="1" dirty="0" smtClean="0"/>
              <a:t>deep, empathetic, multi-dimensional and life-enriching</a:t>
            </a:r>
          </a:p>
          <a:p>
            <a:pPr algn="ctr">
              <a:buNone/>
            </a:pPr>
            <a:endParaRPr lang="en-US" sz="2000" dirty="0" smtClean="0"/>
          </a:p>
          <a:p>
            <a:pPr algn="ctr">
              <a:buNone/>
            </a:pPr>
            <a:endParaRPr lang="en-US" sz="2000" dirty="0" smtClean="0"/>
          </a:p>
          <a:p>
            <a:pPr>
              <a:buNone/>
            </a:pPr>
            <a:endParaRPr lang="en-US" sz="2000" dirty="0" smtClean="0"/>
          </a:p>
          <a:p>
            <a:pPr>
              <a:buNone/>
            </a:pPr>
            <a:endParaRPr lang="en-US" sz="2000" dirty="0" smtClean="0"/>
          </a:p>
          <a:p>
            <a:pPr>
              <a:buNone/>
            </a:pPr>
            <a:endParaRPr lang="en-US" sz="2000" cap="small" dirty="0" smtClean="0"/>
          </a:p>
          <a:p>
            <a:pPr>
              <a:buNone/>
            </a:pPr>
            <a:endParaRPr lang="en-US" sz="2000" cap="small" dirty="0" smtClean="0"/>
          </a:p>
          <a:p>
            <a:pPr>
              <a:buNone/>
            </a:pPr>
            <a:endParaRPr lang="en-US" sz="2000" cap="small" dirty="0" smtClean="0"/>
          </a:p>
          <a:p>
            <a:pPr>
              <a:buNone/>
            </a:pPr>
            <a:endParaRPr lang="en-US" sz="2000" cap="small" dirty="0" smtClean="0"/>
          </a:p>
          <a:p>
            <a:pPr>
              <a:buNone/>
            </a:pPr>
            <a:endParaRPr lang="en-US" sz="2000" cap="small" dirty="0" smtClean="0"/>
          </a:p>
          <a:p>
            <a:pPr>
              <a:buNone/>
            </a:pPr>
            <a:endParaRPr lang="en-US" sz="2900" cap="small" dirty="0" smtClean="0"/>
          </a:p>
          <a:p>
            <a:pPr>
              <a:buNone/>
            </a:pPr>
            <a:endParaRPr lang="en-US" sz="2900" cap="small" dirty="0" smtClean="0"/>
          </a:p>
          <a:p>
            <a:pPr>
              <a:buNone/>
            </a:pPr>
            <a:endParaRPr lang="en-US" sz="2900" cap="small" dirty="0" smtClean="0"/>
          </a:p>
          <a:p>
            <a:pPr>
              <a:buNone/>
            </a:pPr>
            <a:r>
              <a:rPr lang="en-US" sz="2900" cap="small" dirty="0" smtClean="0"/>
              <a:t>Pros</a:t>
            </a:r>
            <a:r>
              <a:rPr lang="en-US" sz="2900" dirty="0" smtClean="0"/>
              <a:t>: reversible and fine-grained control of mood, emotion, motivation, empathy,</a:t>
            </a:r>
          </a:p>
          <a:p>
            <a:pPr>
              <a:buNone/>
            </a:pPr>
            <a:r>
              <a:rPr lang="en-US" sz="2900" dirty="0" smtClean="0"/>
              <a:t>		aesthetic sense, introspection, </a:t>
            </a:r>
            <a:r>
              <a:rPr lang="en-US" sz="2900" dirty="0" smtClean="0"/>
              <a:t>spirituality.</a:t>
            </a:r>
            <a:endParaRPr lang="en-US" sz="2900" dirty="0" smtClean="0"/>
          </a:p>
          <a:p>
            <a:pPr>
              <a:buNone/>
            </a:pPr>
            <a:r>
              <a:rPr lang="en-US" sz="2900" cap="small" dirty="0" smtClean="0"/>
              <a:t>Downside</a:t>
            </a:r>
            <a:r>
              <a:rPr lang="en-US" sz="2900" dirty="0" smtClean="0"/>
              <a:t>: Do we really want to medicate our children from birth?</a:t>
            </a:r>
          </a:p>
          <a:p>
            <a:pPr>
              <a:buNone/>
            </a:pPr>
            <a:endParaRPr lang="en-US" sz="2900" dirty="0" smtClean="0"/>
          </a:p>
          <a:p>
            <a:pPr algn="ctr">
              <a:buNone/>
            </a:pPr>
            <a:r>
              <a:rPr lang="en-US" sz="2900" dirty="0" smtClean="0"/>
              <a:t>So</a:t>
            </a:r>
            <a:r>
              <a:rPr lang="en-US" sz="2900" dirty="0" smtClean="0"/>
              <a:t>...</a:t>
            </a:r>
            <a:endParaRPr lang="en-US" sz="2900" dirty="0" smtClean="0"/>
          </a:p>
          <a:p>
            <a:pPr algn="ctr">
              <a:buNone/>
            </a:pPr>
            <a:r>
              <a:rPr lang="en-US" sz="2900" dirty="0" smtClean="0"/>
              <a:t>Could post-genomic reproductive medicine deliver genetically preprogrammed: </a:t>
            </a:r>
          </a:p>
          <a:p>
            <a:pPr algn="ctr">
              <a:buNone/>
            </a:pPr>
            <a:r>
              <a:rPr lang="en-US" sz="3200" i="1" dirty="0" smtClean="0"/>
              <a:t>invincible physical </a:t>
            </a:r>
            <a:r>
              <a:rPr lang="en-US" sz="3200" i="1" dirty="0" err="1" smtClean="0"/>
              <a:t>superhealth</a:t>
            </a:r>
            <a:r>
              <a:rPr lang="en-US" sz="3200" i="1" dirty="0" smtClean="0"/>
              <a:t>?</a:t>
            </a:r>
          </a:p>
          <a:p>
            <a:pPr algn="ctr">
              <a:buNone/>
            </a:pPr>
            <a:r>
              <a:rPr lang="en-US" sz="2900" dirty="0" smtClean="0"/>
              <a:t>-AND-</a:t>
            </a:r>
          </a:p>
          <a:p>
            <a:pPr algn="ctr">
              <a:buNone/>
            </a:pPr>
            <a:r>
              <a:rPr lang="en-US" sz="3200" i="1" dirty="0" smtClean="0"/>
              <a:t>invincible mental </a:t>
            </a:r>
            <a:r>
              <a:rPr lang="en-US" sz="3200" i="1" dirty="0" err="1" smtClean="0"/>
              <a:t>superhealth</a:t>
            </a:r>
            <a:r>
              <a:rPr lang="en-US" sz="3200" i="1" dirty="0" smtClean="0"/>
              <a:t>?</a:t>
            </a:r>
          </a:p>
        </p:txBody>
      </p:sp>
      <p:pic>
        <p:nvPicPr>
          <p:cNvPr id="8" name="Picture 2" descr="C:\Users\James\Desktop\Dave Hplus presentation, June 2010\4b-happypills.jpg"/>
          <p:cNvPicPr>
            <a:picLocks noChangeAspect="1" noChangeArrowheads="1"/>
          </p:cNvPicPr>
          <p:nvPr/>
        </p:nvPicPr>
        <p:blipFill>
          <a:blip r:embed="rId2" cstate="print"/>
          <a:srcRect/>
          <a:stretch>
            <a:fillRect/>
          </a:stretch>
        </p:blipFill>
        <p:spPr bwMode="auto">
          <a:xfrm>
            <a:off x="7924800" y="228600"/>
            <a:ext cx="990600" cy="990600"/>
          </a:xfrm>
          <a:prstGeom prst="rect">
            <a:avLst/>
          </a:prstGeom>
          <a:noFill/>
        </p:spPr>
      </p:pic>
      <p:graphicFrame>
        <p:nvGraphicFramePr>
          <p:cNvPr id="12" name="Table 11"/>
          <p:cNvGraphicFramePr>
            <a:graphicFrameLocks noGrp="1"/>
          </p:cNvGraphicFramePr>
          <p:nvPr/>
        </p:nvGraphicFramePr>
        <p:xfrm>
          <a:off x="762000" y="2514600"/>
          <a:ext cx="7543800" cy="1453283"/>
        </p:xfrm>
        <a:graphic>
          <a:graphicData uri="http://schemas.openxmlformats.org/drawingml/2006/table">
            <a:tbl>
              <a:tblPr bandRow="1">
                <a:tableStyleId>{5C22544A-7EE6-4342-B048-85BDC9FD1C3A}</a:tableStyleId>
              </a:tblPr>
              <a:tblGrid>
                <a:gridCol w="3771900"/>
                <a:gridCol w="3771900"/>
              </a:tblGrid>
              <a:tr h="584603">
                <a:tc>
                  <a:txBody>
                    <a:bodyPr/>
                    <a:lstStyle/>
                    <a:p>
                      <a:pPr algn="ctr"/>
                      <a:r>
                        <a:rPr lang="en-US" sz="1500" b="0" cap="none" baseline="0" dirty="0" smtClean="0">
                          <a:solidFill>
                            <a:schemeClr val="tx1"/>
                          </a:solidFill>
                        </a:rPr>
                        <a:t>Current recreational drugs…</a:t>
                      </a:r>
                      <a:endParaRPr lang="en-US" sz="1500" b="0" cap="none" baseline="0" dirty="0">
                        <a:solidFill>
                          <a:schemeClr val="tx1"/>
                        </a:solidFill>
                      </a:endParaRPr>
                    </a:p>
                  </a:txBody>
                  <a:tcPr>
                    <a:solidFill>
                      <a:schemeClr val="tx2">
                        <a:lumMod val="40000"/>
                        <a:lumOff val="60000"/>
                      </a:schemeClr>
                    </a:solidFill>
                  </a:tcPr>
                </a:tc>
                <a:tc>
                  <a:txBody>
                    <a:bodyPr/>
                    <a:lstStyle/>
                    <a:p>
                      <a:pPr algn="ctr"/>
                      <a:r>
                        <a:rPr lang="en-US" sz="1500" b="0" dirty="0" smtClean="0">
                          <a:solidFill>
                            <a:schemeClr val="tx1"/>
                          </a:solidFill>
                        </a:rPr>
                        <a:t>activate the brain’s negative feedback mechanisms</a:t>
                      </a:r>
                      <a:endParaRPr lang="en-US" sz="1500" b="0" dirty="0">
                        <a:solidFill>
                          <a:schemeClr val="tx1"/>
                        </a:solidFill>
                      </a:endParaRPr>
                    </a:p>
                  </a:txBody>
                  <a:tcPr>
                    <a:solidFill>
                      <a:schemeClr val="tx2">
                        <a:lumMod val="40000"/>
                        <a:lumOff val="60000"/>
                      </a:schemeClr>
                    </a:solidFill>
                  </a:tcPr>
                </a:tc>
              </a:tr>
              <a:tr h="510515">
                <a:tc>
                  <a:txBody>
                    <a:bodyPr/>
                    <a:lstStyle/>
                    <a:p>
                      <a:pPr algn="ctr"/>
                      <a:r>
                        <a:rPr lang="en-US" sz="1500" cap="none" baseline="0" dirty="0" smtClean="0">
                          <a:solidFill>
                            <a:schemeClr val="tx1"/>
                          </a:solidFill>
                        </a:rPr>
                        <a:t>Current clinical drugs…</a:t>
                      </a:r>
                      <a:endParaRPr lang="en-US" sz="1500" cap="none" baseline="0" dirty="0">
                        <a:solidFill>
                          <a:schemeClr val="tx1"/>
                        </a:solidFill>
                      </a:endParaRPr>
                    </a:p>
                  </a:txBody>
                  <a:tcPr>
                    <a:solidFill>
                      <a:schemeClr val="tx2">
                        <a:lumMod val="40000"/>
                        <a:lumOff val="60000"/>
                      </a:schemeClr>
                    </a:solidFill>
                  </a:tcPr>
                </a:tc>
                <a:tc>
                  <a:txBody>
                    <a:bodyPr/>
                    <a:lstStyle/>
                    <a:p>
                      <a:pPr algn="ctr"/>
                      <a:r>
                        <a:rPr lang="en-US" sz="1500" dirty="0" smtClean="0">
                          <a:solidFill>
                            <a:schemeClr val="tx1"/>
                          </a:solidFill>
                        </a:rPr>
                        <a:t>mediocre; designed to </a:t>
                      </a:r>
                      <a:r>
                        <a:rPr lang="en-US" sz="1500" dirty="0" err="1" smtClean="0">
                          <a:solidFill>
                            <a:schemeClr val="tx1"/>
                          </a:solidFill>
                        </a:rPr>
                        <a:t>minimise</a:t>
                      </a:r>
                      <a:r>
                        <a:rPr lang="en-US" sz="1500" dirty="0" smtClean="0">
                          <a:solidFill>
                            <a:schemeClr val="tx1"/>
                          </a:solidFill>
                        </a:rPr>
                        <a:t> “abuse potential”</a:t>
                      </a:r>
                      <a:endParaRPr lang="en-US" sz="1500" dirty="0">
                        <a:solidFill>
                          <a:schemeClr val="tx1"/>
                        </a:solidFill>
                      </a:endParaRPr>
                    </a:p>
                  </a:txBody>
                  <a:tcPr>
                    <a:solidFill>
                      <a:schemeClr val="tx2">
                        <a:lumMod val="40000"/>
                        <a:lumOff val="60000"/>
                      </a:schemeClr>
                    </a:solidFill>
                  </a:tcPr>
                </a:tc>
              </a:tr>
              <a:tr h="291723">
                <a:tc>
                  <a:txBody>
                    <a:bodyPr/>
                    <a:lstStyle/>
                    <a:p>
                      <a:pPr algn="ctr"/>
                      <a:r>
                        <a:rPr lang="en-US" sz="1500" cap="none" baseline="0" dirty="0" smtClean="0">
                          <a:solidFill>
                            <a:schemeClr val="tx1"/>
                          </a:solidFill>
                        </a:rPr>
                        <a:t>Future </a:t>
                      </a:r>
                      <a:r>
                        <a:rPr lang="en-US" sz="1500" cap="none" baseline="0" dirty="0" err="1" smtClean="0">
                          <a:solidFill>
                            <a:schemeClr val="tx1"/>
                          </a:solidFill>
                        </a:rPr>
                        <a:t>wonderdrugs</a:t>
                      </a:r>
                      <a:r>
                        <a:rPr lang="en-US" sz="1500" cap="none" baseline="0" dirty="0" smtClean="0">
                          <a:solidFill>
                            <a:schemeClr val="tx1"/>
                          </a:solidFill>
                        </a:rPr>
                        <a:t>…</a:t>
                      </a:r>
                      <a:endParaRPr lang="en-US" sz="1500" cap="none" baseline="0" dirty="0">
                        <a:solidFill>
                          <a:schemeClr val="tx1"/>
                        </a:solidFill>
                      </a:endParaRPr>
                    </a:p>
                  </a:txBody>
                  <a:tcPr>
                    <a:solidFill>
                      <a:srgbClr val="FFC000"/>
                    </a:solidFill>
                  </a:tcPr>
                </a:tc>
                <a:tc>
                  <a:txBody>
                    <a:bodyPr/>
                    <a:lstStyle/>
                    <a:p>
                      <a:pPr algn="ctr"/>
                      <a:r>
                        <a:rPr lang="en-US" sz="1500" dirty="0" smtClean="0">
                          <a:solidFill>
                            <a:schemeClr val="tx1"/>
                          </a:solidFill>
                        </a:rPr>
                        <a:t>“Super Soma”?</a:t>
                      </a:r>
                      <a:endParaRPr lang="en-US" sz="1500" dirty="0">
                        <a:solidFill>
                          <a:schemeClr val="tx1"/>
                        </a:solidFill>
                      </a:endParaRPr>
                    </a:p>
                  </a:txBody>
                  <a:tcPr>
                    <a:solidFill>
                      <a:srgbClr val="FFC000"/>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2800" cap="small" dirty="0" smtClean="0"/>
              <a:t>Challenge Two: Psychological Pain </a:t>
            </a:r>
            <a:br>
              <a:rPr lang="en-US" sz="2800" cap="small" dirty="0" smtClean="0"/>
            </a:br>
            <a:r>
              <a:rPr lang="en-US" sz="2800" cap="small" dirty="0" smtClean="0"/>
              <a:t>The Reproductive Revolution</a:t>
            </a:r>
            <a:endParaRPr lang="en-US" sz="2800" cap="small" dirty="0"/>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5" name="Content Placeholder 4"/>
          <p:cNvSpPr>
            <a:spLocks noGrp="1"/>
          </p:cNvSpPr>
          <p:nvPr>
            <p:ph sz="quarter" idx="1"/>
          </p:nvPr>
        </p:nvSpPr>
        <p:spPr>
          <a:xfrm>
            <a:off x="228600" y="1524000"/>
            <a:ext cx="8653272" cy="4797552"/>
          </a:xfrm>
        </p:spPr>
        <p:txBody>
          <a:bodyPr>
            <a:normAutofit/>
          </a:bodyPr>
          <a:lstStyle/>
          <a:p>
            <a:pPr algn="ctr">
              <a:buNone/>
            </a:pPr>
            <a:r>
              <a:rPr lang="en-US" b="1" dirty="0" smtClean="0"/>
              <a:t>Question:</a:t>
            </a:r>
          </a:p>
          <a:p>
            <a:pPr algn="ctr">
              <a:buNone/>
            </a:pPr>
            <a:r>
              <a:rPr lang="en-US" dirty="0" smtClean="0"/>
              <a:t>Prospective Parents:</a:t>
            </a:r>
          </a:p>
          <a:p>
            <a:pPr algn="ctr">
              <a:buNone/>
            </a:pPr>
            <a:r>
              <a:rPr lang="en-US" dirty="0" smtClean="0"/>
              <a:t>What genetic setting of your future child’s “hedonic set-point” would you choose?</a:t>
            </a:r>
          </a:p>
          <a:p>
            <a:pPr algn="ctr">
              <a:buNone/>
            </a:pPr>
            <a:r>
              <a:rPr lang="en-US" dirty="0" smtClean="0"/>
              <a:t>Would you choose </a:t>
            </a:r>
            <a:r>
              <a:rPr lang="en-US" i="1" dirty="0" smtClean="0"/>
              <a:t>any</a:t>
            </a:r>
            <a:r>
              <a:rPr lang="en-US" dirty="0" smtClean="0"/>
              <a:t> predisposition to anxiety disorders or depression?</a:t>
            </a:r>
          </a:p>
          <a:p>
            <a:pPr algn="ctr">
              <a:buNone/>
            </a:pPr>
            <a:r>
              <a:rPr lang="en-US" b="1" dirty="0" smtClean="0"/>
              <a:t>Prediction:</a:t>
            </a:r>
          </a:p>
          <a:p>
            <a:pPr algn="ctr">
              <a:buNone/>
            </a:pPr>
            <a:r>
              <a:rPr lang="en-US" dirty="0" smtClean="0"/>
              <a:t>Intense selection pressure </a:t>
            </a:r>
            <a:r>
              <a:rPr lang="en-US" dirty="0" smtClean="0">
                <a:solidFill>
                  <a:srgbClr val="C00000"/>
                </a:solidFill>
              </a:rPr>
              <a:t>in </a:t>
            </a:r>
            <a:r>
              <a:rPr lang="en-US" dirty="0" err="1" smtClean="0">
                <a:solidFill>
                  <a:srgbClr val="C00000"/>
                </a:solidFill>
              </a:rPr>
              <a:t>favour</a:t>
            </a:r>
            <a:r>
              <a:rPr lang="en-US" dirty="0" smtClean="0">
                <a:solidFill>
                  <a:srgbClr val="C00000"/>
                </a:solidFill>
              </a:rPr>
              <a:t> of happier children </a:t>
            </a:r>
            <a:r>
              <a:rPr lang="en-US" dirty="0" smtClean="0"/>
              <a:t>as transition to “designer babies” gathers pace</a:t>
            </a:r>
          </a:p>
          <a:p>
            <a:pPr algn="ctr">
              <a:buNone/>
            </a:pPr>
            <a:r>
              <a:rPr lang="en-US" sz="2000" dirty="0" smtClean="0"/>
              <a:t>www.reproductive-revolution.com</a:t>
            </a:r>
            <a:endParaRPr lang="en-US" sz="2000" dirty="0"/>
          </a:p>
        </p:txBody>
      </p:sp>
      <p:pic>
        <p:nvPicPr>
          <p:cNvPr id="5122" name="Picture 2" descr="C:\Users\James\Desktop\Dave Hplus presentation, June 2010\6-desinger-baby.jpg"/>
          <p:cNvPicPr>
            <a:picLocks noChangeAspect="1" noChangeArrowheads="1"/>
          </p:cNvPicPr>
          <p:nvPr/>
        </p:nvPicPr>
        <p:blipFill>
          <a:blip r:embed="rId3" cstate="print"/>
          <a:srcRect/>
          <a:stretch>
            <a:fillRect/>
          </a:stretch>
        </p:blipFill>
        <p:spPr bwMode="auto">
          <a:xfrm>
            <a:off x="228600" y="228600"/>
            <a:ext cx="1244601" cy="1066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962400" y="1676400"/>
            <a:ext cx="1220788" cy="732974"/>
          </a:xfrm>
        </p:spPr>
        <p:txBody>
          <a:bodyPr/>
          <a:lstStyle/>
          <a:p>
            <a:pPr algn="ctr"/>
            <a:r>
              <a:rPr lang="en-US" dirty="0" err="1" smtClean="0"/>
              <a:t>vs</a:t>
            </a:r>
            <a:endParaRPr lang="en-US" dirty="0" smtClean="0"/>
          </a:p>
        </p:txBody>
      </p:sp>
      <p:sp>
        <p:nvSpPr>
          <p:cNvPr id="3" name="Text Placeholder 2"/>
          <p:cNvSpPr>
            <a:spLocks noGrp="1"/>
          </p:cNvSpPr>
          <p:nvPr>
            <p:ph type="body" sz="half" idx="3"/>
          </p:nvPr>
        </p:nvSpPr>
        <p:spPr>
          <a:xfrm>
            <a:off x="4648200" y="1524000"/>
            <a:ext cx="4343400" cy="731520"/>
          </a:xfrm>
        </p:spPr>
        <p:txBody>
          <a:bodyPr/>
          <a:lstStyle/>
          <a:p>
            <a:pPr algn="ctr"/>
            <a:r>
              <a:rPr lang="en-US" dirty="0" smtClean="0"/>
              <a:t>Mass-produced</a:t>
            </a:r>
          </a:p>
          <a:p>
            <a:pPr algn="ctr"/>
            <a:r>
              <a:rPr lang="en-US" dirty="0" smtClean="0"/>
              <a:t>in vitro meat</a:t>
            </a:r>
            <a:endParaRPr lang="en-US" dirty="0"/>
          </a:p>
        </p:txBody>
      </p:sp>
      <p:sp>
        <p:nvSpPr>
          <p:cNvPr id="4" name="Footer Placeholder 3"/>
          <p:cNvSpPr>
            <a:spLocks noGrp="1"/>
          </p:cNvSpPr>
          <p:nvPr>
            <p:ph type="ftr" sz="quarter" idx="11"/>
          </p:nvPr>
        </p:nvSpPr>
        <p:spPr/>
        <p:txBody>
          <a:bodyPr/>
          <a:lstStyle/>
          <a:p>
            <a:r>
              <a:rPr lang="en-US" smtClean="0"/>
              <a:t>David Pearce - www.abolitionist.com</a:t>
            </a:r>
            <a:endParaRPr lang="en-US"/>
          </a:p>
        </p:txBody>
      </p:sp>
      <p:sp>
        <p:nvSpPr>
          <p:cNvPr id="5" name="Content Placeholder 4"/>
          <p:cNvSpPr>
            <a:spLocks noGrp="1"/>
          </p:cNvSpPr>
          <p:nvPr>
            <p:ph sz="quarter" idx="2"/>
          </p:nvPr>
        </p:nvSpPr>
        <p:spPr>
          <a:xfrm>
            <a:off x="304800" y="2286000"/>
            <a:ext cx="4041648" cy="3818404"/>
          </a:xfrm>
        </p:spPr>
        <p:txBody>
          <a:bodyPr>
            <a:normAutofit/>
          </a:bodyPr>
          <a:lstStyle/>
          <a:p>
            <a:r>
              <a:rPr lang="en-US" sz="2000" dirty="0" smtClean="0"/>
              <a:t>Can moral argument alone trump self-serving bias?</a:t>
            </a:r>
          </a:p>
          <a:p>
            <a:r>
              <a:rPr lang="en-US" sz="2000" dirty="0" smtClean="0"/>
              <a:t>Maybe not.</a:t>
            </a:r>
            <a:endParaRPr lang="en-US" sz="2000" dirty="0"/>
          </a:p>
        </p:txBody>
      </p:sp>
      <p:sp>
        <p:nvSpPr>
          <p:cNvPr id="6" name="Content Placeholder 5"/>
          <p:cNvSpPr>
            <a:spLocks noGrp="1"/>
          </p:cNvSpPr>
          <p:nvPr>
            <p:ph sz="quarter" idx="4"/>
          </p:nvPr>
        </p:nvSpPr>
        <p:spPr>
          <a:xfrm>
            <a:off x="4800600" y="2209800"/>
            <a:ext cx="4038600" cy="3822192"/>
          </a:xfrm>
        </p:spPr>
        <p:txBody>
          <a:bodyPr>
            <a:normAutofit/>
          </a:bodyPr>
          <a:lstStyle/>
          <a:p>
            <a:pPr>
              <a:buNone/>
            </a:pPr>
            <a:r>
              <a:rPr lang="en-US" sz="1700" dirty="0" smtClean="0"/>
              <a:t>	But could the mass-production of </a:t>
            </a:r>
            <a:r>
              <a:rPr lang="en-US" sz="1700" i="1" dirty="0" smtClean="0"/>
              <a:t>inexpensive,</a:t>
            </a:r>
            <a:r>
              <a:rPr lang="en-US" sz="1700" dirty="0" smtClean="0"/>
              <a:t> </a:t>
            </a:r>
            <a:r>
              <a:rPr lang="en-US" sz="1700" i="1" dirty="0" smtClean="0"/>
              <a:t>delicious cultured meat </a:t>
            </a:r>
            <a:r>
              <a:rPr lang="en-US" sz="1700" dirty="0" smtClean="0"/>
              <a:t>products lead to </a:t>
            </a:r>
            <a:r>
              <a:rPr lang="en-US" sz="1700" i="1" dirty="0" smtClean="0"/>
              <a:t>global veganism</a:t>
            </a:r>
            <a:r>
              <a:rPr lang="en-US" sz="1700" dirty="0" smtClean="0"/>
              <a:t>?</a:t>
            </a:r>
          </a:p>
          <a:p>
            <a:r>
              <a:rPr lang="en-US" sz="1400" dirty="0" smtClean="0"/>
              <a:t>en.wikipedia.org/wiki/</a:t>
            </a:r>
            <a:r>
              <a:rPr lang="en-US" sz="1400" dirty="0" err="1" smtClean="0"/>
              <a:t>In_vitro_meat</a:t>
            </a:r>
            <a:endParaRPr lang="en-US" sz="1400" dirty="0" smtClean="0"/>
          </a:p>
          <a:p>
            <a:r>
              <a:rPr lang="en-US" sz="1400" dirty="0" smtClean="0"/>
              <a:t>www.new-harvest.org</a:t>
            </a:r>
            <a:endParaRPr lang="en-US" sz="1400" dirty="0"/>
          </a:p>
        </p:txBody>
      </p:sp>
      <p:sp>
        <p:nvSpPr>
          <p:cNvPr id="7" name="Title 6"/>
          <p:cNvSpPr>
            <a:spLocks noGrp="1"/>
          </p:cNvSpPr>
          <p:nvPr>
            <p:ph type="title"/>
          </p:nvPr>
        </p:nvSpPr>
        <p:spPr>
          <a:xfrm>
            <a:off x="304800" y="304800"/>
            <a:ext cx="8534400" cy="758952"/>
          </a:xfrm>
        </p:spPr>
        <p:txBody>
          <a:bodyPr>
            <a:normAutofit fontScale="90000"/>
          </a:bodyPr>
          <a:lstStyle/>
          <a:p>
            <a:r>
              <a:rPr lang="en-US" sz="2000" cap="small" dirty="0" smtClean="0"/>
              <a:t>Challenge Three: Meat Eating</a:t>
            </a:r>
            <a:br>
              <a:rPr lang="en-US" sz="2000" cap="small" dirty="0" smtClean="0"/>
            </a:br>
            <a:r>
              <a:rPr lang="en-US" sz="2000" cap="small" dirty="0" smtClean="0"/>
              <a:t>Overcoming Anthropocentric Bias</a:t>
            </a:r>
            <a:br>
              <a:rPr lang="en-US" sz="2000" cap="small" dirty="0" smtClean="0"/>
            </a:br>
            <a:r>
              <a:rPr lang="en-US" sz="2000" i="1" cap="small" dirty="0" smtClean="0"/>
              <a:t> </a:t>
            </a:r>
            <a:r>
              <a:rPr lang="en-US" sz="2000" cap="small" dirty="0" smtClean="0"/>
              <a:t>Should all transhumanists adopt a cruelty-free vegan lifestyle?</a:t>
            </a:r>
            <a:endParaRPr lang="en-US" sz="2000" dirty="0"/>
          </a:p>
        </p:txBody>
      </p:sp>
      <p:pic>
        <p:nvPicPr>
          <p:cNvPr id="3074" name="Picture 2" descr="C:\Users\James\Desktop\Dave Hplus presentation, June 2010\5b-factoryfarming..jpg"/>
          <p:cNvPicPr>
            <a:picLocks noChangeAspect="1" noChangeArrowheads="1"/>
          </p:cNvPicPr>
          <p:nvPr/>
        </p:nvPicPr>
        <p:blipFill>
          <a:blip r:embed="rId2" cstate="print"/>
          <a:srcRect/>
          <a:stretch>
            <a:fillRect/>
          </a:stretch>
        </p:blipFill>
        <p:spPr bwMode="auto">
          <a:xfrm>
            <a:off x="533400" y="3581400"/>
            <a:ext cx="3723622" cy="2665413"/>
          </a:xfrm>
          <a:prstGeom prst="rect">
            <a:avLst/>
          </a:prstGeom>
          <a:noFill/>
        </p:spPr>
      </p:pic>
      <p:pic>
        <p:nvPicPr>
          <p:cNvPr id="3075" name="Picture 3" descr="C:\Users\James\Desktop\Dave Hplus presentation, June 2010\5a-culturedmeat.jpg"/>
          <p:cNvPicPr>
            <a:picLocks noChangeAspect="1" noChangeArrowheads="1"/>
          </p:cNvPicPr>
          <p:nvPr/>
        </p:nvPicPr>
        <p:blipFill>
          <a:blip r:embed="rId3" cstate="print"/>
          <a:srcRect/>
          <a:stretch>
            <a:fillRect/>
          </a:stretch>
        </p:blipFill>
        <p:spPr bwMode="auto">
          <a:xfrm>
            <a:off x="4953000" y="3581400"/>
            <a:ext cx="3657600" cy="2743200"/>
          </a:xfrm>
          <a:prstGeom prst="rect">
            <a:avLst/>
          </a:prstGeom>
          <a:noFill/>
        </p:spPr>
      </p:pic>
      <p:sp>
        <p:nvSpPr>
          <p:cNvPr id="12" name="Text Placeholder 1"/>
          <p:cNvSpPr txBox="1">
            <a:spLocks/>
          </p:cNvSpPr>
          <p:nvPr/>
        </p:nvSpPr>
        <p:spPr>
          <a:xfrm>
            <a:off x="457200" y="1524000"/>
            <a:ext cx="4040188" cy="732974"/>
          </a:xfrm>
          <a:prstGeom prst="rect">
            <a:avLst/>
          </a:prstGeom>
          <a:noFill/>
          <a:ln w="15875" cap="rnd" cmpd="sng" algn="ctr">
            <a:noFill/>
            <a:prstDash val="solid"/>
          </a:ln>
          <a:effectLst>
            <a:outerShdw blurRad="50800" dist="25400" dir="5400000" rotWithShape="0">
              <a:srgbClr val="000000">
                <a:alpha val="35000"/>
              </a:srgbClr>
            </a:outerShdw>
          </a:effectLst>
        </p:spPr>
        <p:txBody>
          <a:bodyPr vert="horz" anchor="ctr">
            <a:no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200" b="1" i="0" u="none" strike="noStrike" kern="1200" cap="none" spc="0" normalizeH="0" baseline="0" noProof="0" dirty="0" smtClean="0">
                <a:ln>
                  <a:noFill/>
                </a:ln>
                <a:solidFill>
                  <a:srgbClr val="FFFFFF"/>
                </a:solidFill>
                <a:effectLst/>
                <a:uLnTx/>
                <a:uFillTx/>
                <a:latin typeface="+mn-lt"/>
                <a:ea typeface="+mn-ea"/>
                <a:cs typeface="+mn-cs"/>
              </a:rPr>
              <a:t>Factory-</a:t>
            </a:r>
            <a:r>
              <a:rPr lang="en-US" sz="2200" b="1" dirty="0" smtClean="0">
                <a:solidFill>
                  <a:srgbClr val="FFFFFF"/>
                </a:solidFill>
              </a:rPr>
              <a:t>f</a:t>
            </a:r>
            <a:r>
              <a:rPr kumimoji="0" lang="en-US" sz="2200" b="1" i="0" u="none" strike="noStrike" kern="1200" cap="none" spc="0" normalizeH="0" baseline="0" noProof="0" dirty="0" smtClean="0">
                <a:ln>
                  <a:noFill/>
                </a:ln>
                <a:solidFill>
                  <a:srgbClr val="FFFFFF"/>
                </a:solidFill>
                <a:effectLst/>
                <a:uLnTx/>
                <a:uFillTx/>
                <a:latin typeface="+mn-lt"/>
                <a:ea typeface="+mn-ea"/>
                <a:cs typeface="+mn-cs"/>
              </a:rPr>
              <a:t>armed</a:t>
            </a:r>
            <a:endParaRPr lang="en-US" sz="2200" b="1" dirty="0">
              <a:solidFill>
                <a:srgbClr val="FFFFFF"/>
              </a:solidFill>
            </a:endParaRPr>
          </a:p>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200" b="1" i="0" u="none" strike="noStrike" kern="1200" cap="none" spc="0" normalizeH="0" noProof="0" dirty="0" smtClean="0">
                <a:ln>
                  <a:noFill/>
                </a:ln>
                <a:solidFill>
                  <a:srgbClr val="FFFFFF"/>
                </a:solidFill>
                <a:effectLst/>
                <a:uLnTx/>
                <a:uFillTx/>
                <a:latin typeface="+mn-lt"/>
                <a:ea typeface="+mn-ea"/>
                <a:cs typeface="+mn-cs"/>
              </a:rPr>
              <a:t>meat</a:t>
            </a:r>
            <a:endParaRPr kumimoji="0" lang="en-US" sz="2200" b="1"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cap="small" dirty="0" smtClean="0"/>
              <a:t>Challenge Four: Pets</a:t>
            </a:r>
            <a:br>
              <a:rPr lang="en-US" sz="2400" cap="small" dirty="0" smtClean="0"/>
            </a:br>
            <a:r>
              <a:rPr lang="en-US" sz="2400" cap="small" dirty="0" smtClean="0"/>
              <a:t> Case Study</a:t>
            </a:r>
            <a:endParaRPr lang="en-US" sz="2400" dirty="0"/>
          </a:p>
        </p:txBody>
      </p:sp>
      <p:sp>
        <p:nvSpPr>
          <p:cNvPr id="3" name="Content Placeholder 2"/>
          <p:cNvSpPr>
            <a:spLocks noGrp="1"/>
          </p:cNvSpPr>
          <p:nvPr>
            <p:ph sz="quarter" idx="1"/>
          </p:nvPr>
        </p:nvSpPr>
        <p:spPr>
          <a:xfrm>
            <a:off x="304800" y="1524000"/>
            <a:ext cx="8503920" cy="3581400"/>
          </a:xfrm>
        </p:spPr>
        <p:txBody>
          <a:bodyPr>
            <a:noAutofit/>
          </a:bodyPr>
          <a:lstStyle/>
          <a:p>
            <a:r>
              <a:rPr lang="en-US" sz="2000" dirty="0" smtClean="0"/>
              <a:t>500 million domestic cats worldwide kill billions of birds and small rodents each year in gruesome ways</a:t>
            </a:r>
          </a:p>
          <a:p>
            <a:endParaRPr lang="en-US" sz="2000" dirty="0" smtClean="0">
              <a:solidFill>
                <a:schemeClr val="tx1"/>
              </a:solidFill>
            </a:endParaRPr>
          </a:p>
          <a:p>
            <a:r>
              <a:rPr lang="en-US" sz="2000" dirty="0" smtClean="0">
                <a:solidFill>
                  <a:schemeClr val="tx1"/>
                </a:solidFill>
              </a:rPr>
              <a:t>Stopgap remedy</a:t>
            </a:r>
            <a:r>
              <a:rPr lang="en-US" sz="2000" dirty="0" smtClean="0"/>
              <a:t>: e.g. mass-produced catnip-laced  </a:t>
            </a:r>
            <a:r>
              <a:rPr lang="en-US" sz="2000" i="1" dirty="0" smtClean="0"/>
              <a:t>in vitro </a:t>
            </a:r>
            <a:r>
              <a:rPr lang="en-US" sz="2000" dirty="0" smtClean="0"/>
              <a:t>mincemeat?</a:t>
            </a:r>
          </a:p>
          <a:p>
            <a:r>
              <a:rPr lang="en-US" sz="2000" dirty="0" smtClean="0">
                <a:solidFill>
                  <a:schemeClr val="tx1"/>
                </a:solidFill>
              </a:rPr>
              <a:t>Genetic tweaking</a:t>
            </a:r>
          </a:p>
          <a:p>
            <a:endParaRPr lang="en-US" sz="2000" dirty="0" smtClean="0"/>
          </a:p>
          <a:p>
            <a:r>
              <a:rPr lang="en-US" sz="2000" dirty="0" smtClean="0">
                <a:solidFill>
                  <a:schemeClr val="tx1"/>
                </a:solidFill>
              </a:rPr>
              <a:t>Long-term solution</a:t>
            </a:r>
            <a:r>
              <a:rPr lang="en-US" sz="2000" dirty="0" smtClean="0"/>
              <a:t>: comprehensive genomic rewrites</a:t>
            </a:r>
            <a:endParaRPr lang="en-US" sz="2000" dirty="0" smtClean="0">
              <a:solidFill>
                <a:schemeClr val="tx1"/>
              </a:solidFill>
            </a:endParaRPr>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pic>
        <p:nvPicPr>
          <p:cNvPr id="4099" name="Picture 3" descr="C:\Users\James\Desktop\Dave Hplus presentation, June 2010\catmouse1.png"/>
          <p:cNvPicPr>
            <a:picLocks noChangeAspect="1" noChangeArrowheads="1"/>
          </p:cNvPicPr>
          <p:nvPr/>
        </p:nvPicPr>
        <p:blipFill>
          <a:blip r:embed="rId2" cstate="print"/>
          <a:srcRect/>
          <a:stretch>
            <a:fillRect/>
          </a:stretch>
        </p:blipFill>
        <p:spPr bwMode="auto">
          <a:xfrm>
            <a:off x="304800" y="4038600"/>
            <a:ext cx="3324225" cy="2314575"/>
          </a:xfrm>
          <a:prstGeom prst="rect">
            <a:avLst/>
          </a:prstGeom>
          <a:noFill/>
        </p:spPr>
      </p:pic>
      <p:pic>
        <p:nvPicPr>
          <p:cNvPr id="4100" name="Picture 4" descr="C:\Users\James\Desktop\Dave Hplus presentation, June 2010\cat_mouse_5.jpg"/>
          <p:cNvPicPr>
            <a:picLocks noChangeAspect="1" noChangeArrowheads="1"/>
          </p:cNvPicPr>
          <p:nvPr/>
        </p:nvPicPr>
        <p:blipFill>
          <a:blip r:embed="rId3" cstate="print"/>
          <a:srcRect/>
          <a:stretch>
            <a:fillRect/>
          </a:stretch>
        </p:blipFill>
        <p:spPr bwMode="auto">
          <a:xfrm>
            <a:off x="5486400" y="4038600"/>
            <a:ext cx="3429000" cy="2286000"/>
          </a:xfrm>
          <a:prstGeom prst="rect">
            <a:avLst/>
          </a:prstGeom>
          <a:noFill/>
        </p:spPr>
      </p:pic>
      <p:pic>
        <p:nvPicPr>
          <p:cNvPr id="4101" name="Picture 5" descr="C:\Users\James\Desktop\Dave Hplus presentation, June 2010\funny_328.jpg"/>
          <p:cNvPicPr>
            <a:picLocks noChangeAspect="1" noChangeArrowheads="1"/>
          </p:cNvPicPr>
          <p:nvPr/>
        </p:nvPicPr>
        <p:blipFill>
          <a:blip r:embed="rId4" cstate="print"/>
          <a:srcRect/>
          <a:stretch>
            <a:fillRect/>
          </a:stretch>
        </p:blipFill>
        <p:spPr bwMode="auto">
          <a:xfrm>
            <a:off x="3731204" y="4343400"/>
            <a:ext cx="1629905" cy="168737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33600" y="1447800"/>
            <a:ext cx="4876800" cy="732974"/>
          </a:xfrm>
        </p:spPr>
        <p:txBody>
          <a:bodyPr/>
          <a:lstStyle/>
          <a:p>
            <a:pPr algn="ctr"/>
            <a:r>
              <a:rPr lang="en-US" dirty="0" smtClean="0"/>
              <a:t>Spot the difference</a:t>
            </a:r>
            <a:endParaRPr lang="en-US" dirty="0"/>
          </a:p>
        </p:txBody>
      </p:sp>
      <p:sp>
        <p:nvSpPr>
          <p:cNvPr id="4" name="Footer Placeholder 3"/>
          <p:cNvSpPr>
            <a:spLocks noGrp="1"/>
          </p:cNvSpPr>
          <p:nvPr>
            <p:ph type="ftr" sz="quarter" idx="11"/>
          </p:nvPr>
        </p:nvSpPr>
        <p:spPr/>
        <p:txBody>
          <a:bodyPr/>
          <a:lstStyle/>
          <a:p>
            <a:r>
              <a:rPr lang="en-US" smtClean="0"/>
              <a:t>David Pearce - www.abolitionist.com</a:t>
            </a:r>
            <a:endParaRPr lang="en-US"/>
          </a:p>
        </p:txBody>
      </p:sp>
      <p:sp>
        <p:nvSpPr>
          <p:cNvPr id="5" name="Content Placeholder 4"/>
          <p:cNvSpPr>
            <a:spLocks noGrp="1"/>
          </p:cNvSpPr>
          <p:nvPr>
            <p:ph sz="quarter" idx="2"/>
          </p:nvPr>
        </p:nvSpPr>
        <p:spPr>
          <a:xfrm>
            <a:off x="304800" y="2286000"/>
            <a:ext cx="4041648" cy="3818404"/>
          </a:xfrm>
        </p:spPr>
        <p:txBody>
          <a:bodyPr>
            <a:normAutofit/>
          </a:bodyPr>
          <a:lstStyle/>
          <a:p>
            <a:pPr>
              <a:buNone/>
            </a:pPr>
            <a:r>
              <a:rPr lang="en-US" sz="2000" dirty="0" smtClean="0"/>
              <a:t>	These predators all prey on the weak, the old, the innocent, the </a:t>
            </a:r>
            <a:r>
              <a:rPr lang="en-US" sz="2000" dirty="0" smtClean="0"/>
              <a:t>vulnerable...</a:t>
            </a:r>
            <a:endParaRPr lang="en-US" sz="2000" dirty="0"/>
          </a:p>
        </p:txBody>
      </p:sp>
      <p:sp>
        <p:nvSpPr>
          <p:cNvPr id="6" name="Content Placeholder 5"/>
          <p:cNvSpPr>
            <a:spLocks noGrp="1"/>
          </p:cNvSpPr>
          <p:nvPr>
            <p:ph sz="quarter" idx="4"/>
          </p:nvPr>
        </p:nvSpPr>
        <p:spPr>
          <a:xfrm>
            <a:off x="4800600" y="2209800"/>
            <a:ext cx="4038600" cy="3822192"/>
          </a:xfrm>
        </p:spPr>
        <p:txBody>
          <a:bodyPr>
            <a:normAutofit/>
          </a:bodyPr>
          <a:lstStyle/>
          <a:p>
            <a:pPr>
              <a:buNone/>
            </a:pPr>
            <a:r>
              <a:rPr lang="en-US" sz="2000" dirty="0" smtClean="0"/>
              <a:t>Should we revise our double</a:t>
            </a:r>
          </a:p>
          <a:p>
            <a:pPr>
              <a:buNone/>
            </a:pPr>
            <a:r>
              <a:rPr lang="en-US" sz="2000" dirty="0" smtClean="0"/>
              <a:t>standards?</a:t>
            </a:r>
            <a:endParaRPr lang="en-US" sz="2000" dirty="0"/>
          </a:p>
        </p:txBody>
      </p:sp>
      <p:sp>
        <p:nvSpPr>
          <p:cNvPr id="7" name="Title 6"/>
          <p:cNvSpPr>
            <a:spLocks noGrp="1"/>
          </p:cNvSpPr>
          <p:nvPr>
            <p:ph type="title"/>
          </p:nvPr>
        </p:nvSpPr>
        <p:spPr>
          <a:xfrm>
            <a:off x="304800" y="457200"/>
            <a:ext cx="8534400" cy="530352"/>
          </a:xfrm>
        </p:spPr>
        <p:txBody>
          <a:bodyPr>
            <a:noAutofit/>
          </a:bodyPr>
          <a:lstStyle/>
          <a:p>
            <a:r>
              <a:rPr lang="en-US" sz="2400" cap="small" dirty="0" smtClean="0"/>
              <a:t>Challenge Five: Wildlife</a:t>
            </a:r>
            <a:br>
              <a:rPr lang="en-US" sz="2400" cap="small" dirty="0" smtClean="0"/>
            </a:br>
            <a:r>
              <a:rPr lang="en-US" sz="2400" cap="small" dirty="0" smtClean="0"/>
              <a:t>Serial Killers Compared</a:t>
            </a:r>
            <a:endParaRPr lang="en-US" sz="2400" dirty="0"/>
          </a:p>
        </p:txBody>
      </p:sp>
      <p:pic>
        <p:nvPicPr>
          <p:cNvPr id="1027" name="Picture 3" descr="C:\Users\James\Desktop\Dave Hplus presentation, June 2010\Harold_Shipman_mug_shot.jpg"/>
          <p:cNvPicPr>
            <a:picLocks noChangeAspect="1" noChangeArrowheads="1"/>
          </p:cNvPicPr>
          <p:nvPr/>
        </p:nvPicPr>
        <p:blipFill>
          <a:blip r:embed="rId2" cstate="print"/>
          <a:srcRect/>
          <a:stretch>
            <a:fillRect/>
          </a:stretch>
        </p:blipFill>
        <p:spPr bwMode="auto">
          <a:xfrm>
            <a:off x="4648200" y="2971801"/>
            <a:ext cx="1142858" cy="1600200"/>
          </a:xfrm>
          <a:prstGeom prst="rect">
            <a:avLst/>
          </a:prstGeom>
          <a:noFill/>
        </p:spPr>
      </p:pic>
      <p:pic>
        <p:nvPicPr>
          <p:cNvPr id="1028" name="Picture 4" descr="C:\Users\James\Desktop\Dave Hplus presentation, June 2010\Luis_Garavito.jpg"/>
          <p:cNvPicPr>
            <a:picLocks noChangeAspect="1" noChangeArrowheads="1"/>
          </p:cNvPicPr>
          <p:nvPr/>
        </p:nvPicPr>
        <p:blipFill>
          <a:blip r:embed="rId3" cstate="print"/>
          <a:srcRect r="49222"/>
          <a:stretch>
            <a:fillRect/>
          </a:stretch>
        </p:blipFill>
        <p:spPr bwMode="auto">
          <a:xfrm>
            <a:off x="7620000" y="4648200"/>
            <a:ext cx="1084521" cy="1600200"/>
          </a:xfrm>
          <a:prstGeom prst="rect">
            <a:avLst/>
          </a:prstGeom>
          <a:noFill/>
        </p:spPr>
      </p:pic>
      <p:pic>
        <p:nvPicPr>
          <p:cNvPr id="1029" name="Picture 5" descr="C:\Users\James\Desktop\Dave Hplus presentation, June 2010\Wang_Ganggang_in_custody.jpg"/>
          <p:cNvPicPr>
            <a:picLocks noChangeAspect="1" noChangeArrowheads="1"/>
          </p:cNvPicPr>
          <p:nvPr/>
        </p:nvPicPr>
        <p:blipFill>
          <a:blip r:embed="rId4" cstate="print"/>
          <a:srcRect/>
          <a:stretch>
            <a:fillRect/>
          </a:stretch>
        </p:blipFill>
        <p:spPr bwMode="auto">
          <a:xfrm>
            <a:off x="7620000" y="2971800"/>
            <a:ext cx="1048131" cy="1600200"/>
          </a:xfrm>
          <a:prstGeom prst="rect">
            <a:avLst/>
          </a:prstGeom>
          <a:noFill/>
        </p:spPr>
      </p:pic>
      <p:pic>
        <p:nvPicPr>
          <p:cNvPr id="1030" name="Picture 6" descr="C:\Users\James\Desktop\Dave Hplus presentation, June 2010\433px-Ted_Bundy_headshot.jpg"/>
          <p:cNvPicPr>
            <a:picLocks noChangeAspect="1" noChangeArrowheads="1"/>
          </p:cNvPicPr>
          <p:nvPr/>
        </p:nvPicPr>
        <p:blipFill>
          <a:blip r:embed="rId5" cstate="print"/>
          <a:srcRect/>
          <a:stretch>
            <a:fillRect/>
          </a:stretch>
        </p:blipFill>
        <p:spPr bwMode="auto">
          <a:xfrm>
            <a:off x="4648200" y="4648200"/>
            <a:ext cx="1157710" cy="1600200"/>
          </a:xfrm>
          <a:prstGeom prst="rect">
            <a:avLst/>
          </a:prstGeom>
          <a:noFill/>
        </p:spPr>
      </p:pic>
      <p:pic>
        <p:nvPicPr>
          <p:cNvPr id="1031" name="Picture 7" descr="C:\Users\James\Desktop\Dave Hplus presentation, June 2010\Donald_Harvey.jpg"/>
          <p:cNvPicPr>
            <a:picLocks noChangeAspect="1" noChangeArrowheads="1"/>
          </p:cNvPicPr>
          <p:nvPr/>
        </p:nvPicPr>
        <p:blipFill>
          <a:blip r:embed="rId6" cstate="print"/>
          <a:srcRect/>
          <a:stretch>
            <a:fillRect/>
          </a:stretch>
        </p:blipFill>
        <p:spPr bwMode="auto">
          <a:xfrm>
            <a:off x="6096000" y="4800600"/>
            <a:ext cx="1270000" cy="1270000"/>
          </a:xfrm>
          <a:prstGeom prst="rect">
            <a:avLst/>
          </a:prstGeom>
          <a:noFill/>
        </p:spPr>
      </p:pic>
      <p:pic>
        <p:nvPicPr>
          <p:cNvPr id="1032" name="Picture 8" descr="C:\Users\James\Desktop\Dave Hplus presentation, June 2010\Cho_Seung-hui_3.jpg"/>
          <p:cNvPicPr>
            <a:picLocks noChangeAspect="1" noChangeArrowheads="1"/>
          </p:cNvPicPr>
          <p:nvPr/>
        </p:nvPicPr>
        <p:blipFill>
          <a:blip r:embed="rId7" cstate="print"/>
          <a:srcRect/>
          <a:stretch>
            <a:fillRect/>
          </a:stretch>
        </p:blipFill>
        <p:spPr bwMode="auto">
          <a:xfrm>
            <a:off x="6172200" y="3048000"/>
            <a:ext cx="1126067" cy="1447800"/>
          </a:xfrm>
          <a:prstGeom prst="rect">
            <a:avLst/>
          </a:prstGeom>
          <a:noFill/>
        </p:spPr>
      </p:pic>
      <p:pic>
        <p:nvPicPr>
          <p:cNvPr id="3" name="Picture 2" descr="C:\Users\James\Desktop\Dave Hplus presentation, June 2010\lion-impala.jpg"/>
          <p:cNvPicPr>
            <a:picLocks noChangeAspect="1" noChangeArrowheads="1"/>
          </p:cNvPicPr>
          <p:nvPr/>
        </p:nvPicPr>
        <p:blipFill>
          <a:blip r:embed="rId8" cstate="print"/>
          <a:srcRect/>
          <a:stretch>
            <a:fillRect/>
          </a:stretch>
        </p:blipFill>
        <p:spPr bwMode="auto">
          <a:xfrm>
            <a:off x="228600" y="3276600"/>
            <a:ext cx="4267200" cy="28448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cap="small" dirty="0" smtClean="0"/>
              <a:t>Challenge Five: Wildlife</a:t>
            </a:r>
            <a:br>
              <a:rPr lang="en-US" sz="2400" cap="small" dirty="0" smtClean="0"/>
            </a:br>
            <a:r>
              <a:rPr lang="en-US" sz="2400" cap="small" dirty="0" smtClean="0"/>
              <a:t>Lion and Lamb - Do we want to conserve wild animals?</a:t>
            </a:r>
            <a:endParaRPr lang="en-US" sz="2400" dirty="0"/>
          </a:p>
        </p:txBody>
      </p:sp>
      <p:sp>
        <p:nvSpPr>
          <p:cNvPr id="3" name="Content Placeholder 2"/>
          <p:cNvSpPr>
            <a:spLocks noGrp="1"/>
          </p:cNvSpPr>
          <p:nvPr>
            <p:ph sz="quarter" idx="1"/>
          </p:nvPr>
        </p:nvSpPr>
        <p:spPr>
          <a:xfrm>
            <a:off x="304800" y="1524000"/>
            <a:ext cx="8503920" cy="3581400"/>
          </a:xfrm>
        </p:spPr>
        <p:txBody>
          <a:bodyPr>
            <a:noAutofit/>
          </a:bodyPr>
          <a:lstStyle/>
          <a:p>
            <a:r>
              <a:rPr lang="en-US" sz="1600" dirty="0" smtClean="0"/>
              <a:t>If we do, what kinds of non-human animals do we want in our wildlife parks?</a:t>
            </a:r>
          </a:p>
          <a:p>
            <a:r>
              <a:rPr lang="en-US" sz="1600" dirty="0" smtClean="0"/>
              <a:t>Is it ethical to perpetuate “predators” and “prey” - a living world full of disembowelment, suffocation, being eaten alive, starvation, dying of thirst?</a:t>
            </a:r>
          </a:p>
          <a:p>
            <a:pPr algn="ctr">
              <a:buNone/>
            </a:pPr>
            <a:endParaRPr lang="en-US" sz="1600" dirty="0" smtClean="0"/>
          </a:p>
          <a:p>
            <a:pPr algn="ctr">
              <a:buNone/>
            </a:pPr>
            <a:r>
              <a:rPr lang="en-US" sz="1600" cap="small" dirty="0" smtClean="0"/>
              <a:t>Alternatives to Darwinian Life</a:t>
            </a:r>
          </a:p>
          <a:p>
            <a:r>
              <a:rPr lang="en-US" sz="1600" dirty="0" smtClean="0"/>
              <a:t>Ecosystem redesign</a:t>
            </a:r>
          </a:p>
          <a:p>
            <a:r>
              <a:rPr lang="en-US" sz="1600" dirty="0" err="1" smtClean="0"/>
              <a:t>Immunocontraception</a:t>
            </a:r>
            <a:r>
              <a:rPr lang="en-US" sz="1600" dirty="0" smtClean="0"/>
              <a:t> for population control</a:t>
            </a:r>
          </a:p>
          <a:p>
            <a:r>
              <a:rPr lang="en-US" sz="1600" dirty="0" smtClean="0"/>
              <a:t>Reprogramming predators</a:t>
            </a:r>
          </a:p>
          <a:p>
            <a:r>
              <a:rPr lang="en-US" sz="1600" dirty="0" smtClean="0">
                <a:solidFill>
                  <a:schemeClr val="tx1"/>
                </a:solidFill>
              </a:rPr>
              <a:t>Remote-controlled </a:t>
            </a:r>
            <a:r>
              <a:rPr lang="en-US" sz="1600" dirty="0" err="1" smtClean="0">
                <a:solidFill>
                  <a:schemeClr val="tx1"/>
                </a:solidFill>
              </a:rPr>
              <a:t>neuroimplants</a:t>
            </a:r>
            <a:r>
              <a:rPr lang="en-US" sz="1600" dirty="0" smtClean="0">
                <a:solidFill>
                  <a:schemeClr val="tx1"/>
                </a:solidFill>
              </a:rPr>
              <a:t> for </a:t>
            </a:r>
            <a:r>
              <a:rPr lang="en-US" sz="1600" dirty="0" err="1" smtClean="0">
                <a:solidFill>
                  <a:schemeClr val="tx1"/>
                </a:solidFill>
              </a:rPr>
              <a:t>behavioural</a:t>
            </a:r>
            <a:r>
              <a:rPr lang="en-US" sz="1600" dirty="0" smtClean="0">
                <a:solidFill>
                  <a:schemeClr val="tx1"/>
                </a:solidFill>
              </a:rPr>
              <a:t> modification</a:t>
            </a:r>
          </a:p>
          <a:p>
            <a:r>
              <a:rPr lang="en-US" sz="1600" dirty="0" smtClean="0">
                <a:solidFill>
                  <a:schemeClr val="tx1"/>
                </a:solidFill>
              </a:rPr>
              <a:t>Genomic rewrites</a:t>
            </a:r>
          </a:p>
          <a:p>
            <a:r>
              <a:rPr lang="en-US" sz="1600" dirty="0" smtClean="0">
                <a:solidFill>
                  <a:schemeClr val="tx1"/>
                </a:solidFill>
              </a:rPr>
              <a:t>GPS tracking and surveillance of terrestrial vertebrates</a:t>
            </a:r>
          </a:p>
          <a:p>
            <a:r>
              <a:rPr lang="en-US" sz="1600" dirty="0" err="1" smtClean="0">
                <a:solidFill>
                  <a:schemeClr val="tx1"/>
                </a:solidFill>
              </a:rPr>
              <a:t>Nanobots</a:t>
            </a:r>
            <a:r>
              <a:rPr lang="en-US" sz="1600" dirty="0" smtClean="0">
                <a:solidFill>
                  <a:schemeClr val="tx1"/>
                </a:solidFill>
              </a:rPr>
              <a:t> to manage the oceans and aquatic ecosystems</a:t>
            </a:r>
          </a:p>
          <a:p>
            <a:pPr>
              <a:buNone/>
            </a:pPr>
            <a:endParaRPr lang="en-US" sz="2000" dirty="0" smtClean="0">
              <a:solidFill>
                <a:schemeClr val="tx1"/>
              </a:solidFill>
            </a:endParaRPr>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
        <p:nvSpPr>
          <p:cNvPr id="6" name="TextBox 5"/>
          <p:cNvSpPr txBox="1"/>
          <p:nvPr/>
        </p:nvSpPr>
        <p:spPr>
          <a:xfrm>
            <a:off x="1066800" y="5029200"/>
            <a:ext cx="7010400" cy="1384995"/>
          </a:xfrm>
          <a:prstGeom prst="rect">
            <a:avLst/>
          </a:prstGeom>
          <a:noFill/>
        </p:spPr>
        <p:txBody>
          <a:bodyPr wrap="square" rtlCol="0">
            <a:spAutoFit/>
          </a:bodyPr>
          <a:lstStyle/>
          <a:p>
            <a:pPr algn="ctr"/>
            <a:r>
              <a:rPr lang="en-US" sz="1400" b="1" i="1" dirty="0" smtClean="0">
                <a:solidFill>
                  <a:schemeClr val="tx2"/>
                </a:solidFill>
              </a:rPr>
              <a:t>“Homo sapiens, the first truly free species, is about to decommission natural selection, the force that made us.... Soon we must look deep within ourselves and decide what we wish to become.”</a:t>
            </a:r>
          </a:p>
          <a:p>
            <a:pPr algn="ctr"/>
            <a:endParaRPr lang="en-US" sz="1400" b="1" i="1" dirty="0" smtClean="0">
              <a:solidFill>
                <a:schemeClr val="tx2"/>
              </a:solidFill>
            </a:endParaRPr>
          </a:p>
          <a:p>
            <a:pPr algn="ctr"/>
            <a:r>
              <a:rPr lang="en-US" sz="1400" dirty="0" smtClean="0">
                <a:solidFill>
                  <a:schemeClr val="tx2"/>
                </a:solidFill>
              </a:rPr>
              <a:t>-Edward O. Wilson</a:t>
            </a:r>
          </a:p>
          <a:p>
            <a:pPr algn="ctr"/>
            <a:r>
              <a:rPr lang="en-US" sz="1400" dirty="0" err="1" smtClean="0">
                <a:solidFill>
                  <a:schemeClr val="tx2"/>
                </a:solidFill>
              </a:rPr>
              <a:t>Consilience</a:t>
            </a:r>
            <a:r>
              <a:rPr lang="en-US" sz="1400" dirty="0" smtClean="0">
                <a:solidFill>
                  <a:schemeClr val="tx2"/>
                </a:solidFill>
              </a:rPr>
              <a:t>, The Unity of Knowledge (1998)</a:t>
            </a:r>
            <a:endParaRPr lang="en-US" sz="1400" dirty="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cap="small" dirty="0" smtClean="0"/>
              <a:t>Ultimately…</a:t>
            </a:r>
            <a:endParaRPr lang="en-US" sz="3600" i="1" dirty="0"/>
          </a:p>
        </p:txBody>
      </p:sp>
      <p:sp>
        <p:nvSpPr>
          <p:cNvPr id="3" name="Content Placeholder 2"/>
          <p:cNvSpPr>
            <a:spLocks noGrp="1"/>
          </p:cNvSpPr>
          <p:nvPr>
            <p:ph sz="quarter" idx="1"/>
          </p:nvPr>
        </p:nvSpPr>
        <p:spPr>
          <a:xfrm>
            <a:off x="304800" y="1524000"/>
            <a:ext cx="8503920" cy="457200"/>
          </a:xfrm>
        </p:spPr>
        <p:txBody>
          <a:bodyPr>
            <a:noAutofit/>
          </a:bodyPr>
          <a:lstStyle/>
          <a:p>
            <a:pPr algn="ctr">
              <a:buNone/>
            </a:pPr>
            <a:r>
              <a:rPr lang="en-US" sz="2000" cap="small" dirty="0" smtClean="0">
                <a:solidFill>
                  <a:schemeClr val="tx1"/>
                </a:solidFill>
              </a:rPr>
              <a:t>A pan-species welfare state?</a:t>
            </a:r>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pic>
        <p:nvPicPr>
          <p:cNvPr id="2051" name="Picture 3" descr="C:\Users\James\Desktop\Dave Hplus presentation, June 2010\lion-and-the-lamb.jpg"/>
          <p:cNvPicPr>
            <a:picLocks noChangeAspect="1" noChangeArrowheads="1"/>
          </p:cNvPicPr>
          <p:nvPr/>
        </p:nvPicPr>
        <p:blipFill>
          <a:blip r:embed="rId2" cstate="print"/>
          <a:srcRect/>
          <a:stretch>
            <a:fillRect/>
          </a:stretch>
        </p:blipFill>
        <p:spPr bwMode="auto">
          <a:xfrm>
            <a:off x="1828800" y="1905000"/>
            <a:ext cx="5486400" cy="4114800"/>
          </a:xfrm>
          <a:prstGeom prst="rect">
            <a:avLst/>
          </a:prstGeom>
          <a:noFill/>
        </p:spPr>
      </p:pic>
      <p:sp>
        <p:nvSpPr>
          <p:cNvPr id="7" name="Rectangle 6"/>
          <p:cNvSpPr/>
          <p:nvPr/>
        </p:nvSpPr>
        <p:spPr>
          <a:xfrm>
            <a:off x="2743200" y="6019800"/>
            <a:ext cx="4191000" cy="369332"/>
          </a:xfrm>
          <a:prstGeom prst="rect">
            <a:avLst/>
          </a:prstGeom>
        </p:spPr>
        <p:txBody>
          <a:bodyPr wrap="square">
            <a:spAutoFit/>
          </a:bodyPr>
          <a:lstStyle/>
          <a:p>
            <a:r>
              <a:rPr lang="en-US" dirty="0" smtClean="0"/>
              <a:t>www.abolitionist.com/reprogramming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cap="small" dirty="0" smtClean="0"/>
              <a:t>The Fate of the Meat World</a:t>
            </a:r>
            <a:br>
              <a:rPr lang="en-US" sz="2400" cap="small" dirty="0" smtClean="0"/>
            </a:br>
            <a:r>
              <a:rPr lang="en-US" sz="2400" cap="small" dirty="0" smtClean="0"/>
              <a:t>Mind uploading/whole brain emulation</a:t>
            </a:r>
            <a:endParaRPr lang="en-US" sz="2400" dirty="0"/>
          </a:p>
        </p:txBody>
      </p:sp>
      <p:sp>
        <p:nvSpPr>
          <p:cNvPr id="3" name="Content Placeholder 2"/>
          <p:cNvSpPr>
            <a:spLocks noGrp="1"/>
          </p:cNvSpPr>
          <p:nvPr>
            <p:ph sz="quarter" idx="1"/>
          </p:nvPr>
        </p:nvSpPr>
        <p:spPr>
          <a:xfrm>
            <a:off x="304800" y="1524000"/>
            <a:ext cx="4724400" cy="4038600"/>
          </a:xfrm>
        </p:spPr>
        <p:txBody>
          <a:bodyPr>
            <a:noAutofit/>
          </a:bodyPr>
          <a:lstStyle/>
          <a:p>
            <a:r>
              <a:rPr lang="en-US" sz="1800" dirty="0" smtClean="0"/>
              <a:t>Is it feasible to scan and </a:t>
            </a:r>
            <a:r>
              <a:rPr lang="en-US" sz="1800" dirty="0" err="1" smtClean="0"/>
              <a:t>digitise</a:t>
            </a:r>
            <a:endParaRPr lang="en-US" sz="1800" dirty="0" smtClean="0"/>
          </a:p>
          <a:p>
            <a:pPr>
              <a:buNone/>
            </a:pPr>
            <a:r>
              <a:rPr lang="en-US" sz="1800" dirty="0" smtClean="0"/>
              <a:t>	biological mind/brains and copy</a:t>
            </a:r>
          </a:p>
          <a:p>
            <a:pPr>
              <a:buNone/>
            </a:pPr>
            <a:r>
              <a:rPr lang="en-US" sz="1800" dirty="0" smtClean="0"/>
              <a:t>	their state into a supercomputer system? </a:t>
            </a:r>
            <a:r>
              <a:rPr lang="en-US" sz="1400" dirty="0" smtClean="0"/>
              <a:t>(en.wikipedia.org/wiki/</a:t>
            </a:r>
            <a:r>
              <a:rPr lang="en-US" sz="1400" dirty="0" err="1" smtClean="0"/>
              <a:t>Mind_uploading</a:t>
            </a:r>
            <a:r>
              <a:rPr lang="en-US" sz="1400" dirty="0" smtClean="0"/>
              <a:t>)</a:t>
            </a:r>
          </a:p>
          <a:p>
            <a:pPr algn="ctr">
              <a:buNone/>
            </a:pPr>
            <a:endParaRPr lang="en-US" sz="1800" dirty="0" smtClean="0"/>
          </a:p>
          <a:p>
            <a:pPr algn="ctr">
              <a:buNone/>
            </a:pPr>
            <a:r>
              <a:rPr lang="en-US" sz="1800" i="1" dirty="0" smtClean="0"/>
              <a:t>Maybe.</a:t>
            </a:r>
          </a:p>
          <a:p>
            <a:pPr>
              <a:buNone/>
            </a:pPr>
            <a:endParaRPr lang="en-US" sz="1800" dirty="0" smtClean="0"/>
          </a:p>
          <a:p>
            <a:pPr>
              <a:buNone/>
            </a:pPr>
            <a:endParaRPr lang="en-US" sz="1800" dirty="0" smtClean="0"/>
          </a:p>
          <a:p>
            <a:pPr lvl="0">
              <a:buNone/>
            </a:pPr>
            <a:r>
              <a:rPr lang="en-US" sz="1800" b="1" dirty="0" smtClean="0"/>
              <a:t>BUT: </a:t>
            </a:r>
            <a:r>
              <a:rPr lang="en-US" sz="1800" dirty="0" smtClean="0"/>
              <a:t>consider the meat-world selection pressure against “destructive uploading” (Will </a:t>
            </a:r>
            <a:r>
              <a:rPr lang="en-US" sz="1800" dirty="0" err="1" smtClean="0"/>
              <a:t>sceptics</a:t>
            </a:r>
            <a:r>
              <a:rPr lang="en-US" sz="1800" dirty="0" smtClean="0"/>
              <a:t> hand out Darwin Awards?)</a:t>
            </a:r>
          </a:p>
          <a:p>
            <a:pPr>
              <a:buNone/>
            </a:pPr>
            <a:endParaRPr lang="en-US" sz="1800" dirty="0" smtClean="0"/>
          </a:p>
          <a:p>
            <a:pPr>
              <a:buNone/>
            </a:pPr>
            <a:endParaRPr lang="en-US" sz="2000" dirty="0" smtClean="0">
              <a:solidFill>
                <a:schemeClr val="tx1"/>
              </a:solidFill>
            </a:endParaRPr>
          </a:p>
        </p:txBody>
      </p:sp>
      <p:sp>
        <p:nvSpPr>
          <p:cNvPr id="5" name="Footer Placeholder 4"/>
          <p:cNvSpPr>
            <a:spLocks noGrp="1"/>
          </p:cNvSpPr>
          <p:nvPr>
            <p:ph type="ftr" sz="quarter" idx="11"/>
          </p:nvPr>
        </p:nvSpPr>
        <p:spPr/>
        <p:txBody>
          <a:bodyPr/>
          <a:lstStyle/>
          <a:p>
            <a:r>
              <a:rPr lang="en-US" dirty="0" smtClean="0"/>
              <a:t>David Pearce - www.abolitionist.com</a:t>
            </a:r>
            <a:endParaRPr lang="en-US" dirty="0"/>
          </a:p>
        </p:txBody>
      </p:sp>
      <p:pic>
        <p:nvPicPr>
          <p:cNvPr id="3075" name="Picture 3" descr="C:\Users\James\Desktop\Dave Hplus presentation, June 2010\mind_uploading.jpg"/>
          <p:cNvPicPr>
            <a:picLocks noChangeAspect="1" noChangeArrowheads="1"/>
          </p:cNvPicPr>
          <p:nvPr/>
        </p:nvPicPr>
        <p:blipFill>
          <a:blip r:embed="rId2" cstate="print"/>
          <a:srcRect/>
          <a:stretch>
            <a:fillRect/>
          </a:stretch>
        </p:blipFill>
        <p:spPr bwMode="auto">
          <a:xfrm>
            <a:off x="5105400" y="1447800"/>
            <a:ext cx="3714750" cy="3962400"/>
          </a:xfrm>
          <a:prstGeom prst="rect">
            <a:avLst/>
          </a:prstGeom>
          <a:noFill/>
        </p:spPr>
      </p:pic>
      <p:sp>
        <p:nvSpPr>
          <p:cNvPr id="7" name="Content Placeholder 2"/>
          <p:cNvSpPr txBox="1">
            <a:spLocks/>
          </p:cNvSpPr>
          <p:nvPr/>
        </p:nvSpPr>
        <p:spPr>
          <a:xfrm>
            <a:off x="304800" y="5410200"/>
            <a:ext cx="5334000" cy="6858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So… Primordial life in the Basement goes on.</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Content Placeholder 2"/>
          <p:cNvSpPr txBox="1">
            <a:spLocks/>
          </p:cNvSpPr>
          <p:nvPr/>
        </p:nvSpPr>
        <p:spPr>
          <a:xfrm>
            <a:off x="4343400" y="5867400"/>
            <a:ext cx="1447800" cy="4572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tabLst/>
              <a:defRPr/>
            </a:pPr>
            <a:r>
              <a:rPr kumimoji="0" lang="en-US" sz="1800" b="0" u="none" strike="noStrike" kern="1200" cap="none" spc="0" normalizeH="0" baseline="0" noProof="0" dirty="0" smtClean="0">
                <a:ln>
                  <a:noFill/>
                </a:ln>
                <a:solidFill>
                  <a:schemeClr val="tx1"/>
                </a:solidFill>
                <a:effectLst/>
                <a:uLnTx/>
                <a:uFillTx/>
                <a:latin typeface="+mn-lt"/>
                <a:ea typeface="+mn-ea"/>
                <a:cs typeface="+mn-cs"/>
              </a:rPr>
              <a:t>Therefore…</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cap="small" dirty="0" smtClean="0"/>
              <a:t>The Challenge:</a:t>
            </a:r>
            <a:br>
              <a:rPr lang="en-US" sz="2000" cap="small" dirty="0" smtClean="0"/>
            </a:br>
            <a:r>
              <a:rPr lang="en-US" sz="2000" i="1" dirty="0" smtClean="0"/>
              <a:t>Five obstacles to the well-being of all sentient life</a:t>
            </a:r>
            <a:endParaRPr lang="en-US" sz="2000" i="1" dirty="0"/>
          </a:p>
        </p:txBody>
      </p:sp>
      <p:sp>
        <p:nvSpPr>
          <p:cNvPr id="3" name="Content Placeholder 2"/>
          <p:cNvSpPr>
            <a:spLocks noGrp="1"/>
          </p:cNvSpPr>
          <p:nvPr>
            <p:ph sz="quarter" idx="1"/>
          </p:nvPr>
        </p:nvSpPr>
        <p:spPr>
          <a:xfrm>
            <a:off x="228600" y="1527048"/>
            <a:ext cx="8686800" cy="2892552"/>
          </a:xfrm>
        </p:spPr>
        <p:txBody>
          <a:bodyPr>
            <a:noAutofit/>
          </a:bodyPr>
          <a:lstStyle/>
          <a:p>
            <a:pPr marL="457200" indent="-457200">
              <a:buFont typeface="+mj-lt"/>
              <a:buAutoNum type="arabicPeriod"/>
            </a:pPr>
            <a:r>
              <a:rPr lang="en-US" sz="2200" dirty="0" smtClean="0"/>
              <a:t>Physical pain -</a:t>
            </a:r>
            <a:r>
              <a:rPr lang="en-US" sz="1600" dirty="0" smtClean="0"/>
              <a:t> </a:t>
            </a:r>
            <a:r>
              <a:rPr lang="en-US" sz="2200" dirty="0" smtClean="0"/>
              <a:t>millions suffer chronic pain, but compare the fate with victims of congenital analgesia</a:t>
            </a:r>
          </a:p>
          <a:p>
            <a:pPr marL="457200" indent="-457200">
              <a:buFont typeface="+mj-lt"/>
              <a:buAutoNum type="arabicPeriod"/>
            </a:pPr>
            <a:r>
              <a:rPr lang="en-US" sz="2200" dirty="0" smtClean="0"/>
              <a:t>Psychological pain – the hedonic treadmill</a:t>
            </a:r>
          </a:p>
          <a:p>
            <a:pPr marL="457200" indent="-457200">
              <a:buFont typeface="+mj-lt"/>
              <a:buAutoNum type="arabicPeriod"/>
            </a:pPr>
            <a:r>
              <a:rPr lang="en-US" sz="2200" dirty="0" smtClean="0"/>
              <a:t>Meat-eating – over 50 billion factory-farmed non-human animals per year</a:t>
            </a:r>
          </a:p>
          <a:p>
            <a:pPr marL="457200" indent="-457200">
              <a:buFont typeface="+mj-lt"/>
              <a:buAutoNum type="arabicPeriod"/>
            </a:pPr>
            <a:r>
              <a:rPr lang="en-US" sz="2200" dirty="0" smtClean="0"/>
              <a:t>Domestic pets (cats, etc) – obligate carnivores</a:t>
            </a:r>
          </a:p>
          <a:p>
            <a:pPr marL="457200" indent="-457200">
              <a:buFont typeface="+mj-lt"/>
              <a:buAutoNum type="arabicPeriod"/>
            </a:pPr>
            <a:r>
              <a:rPr lang="en-US" sz="2200" dirty="0" smtClean="0"/>
              <a:t>Wildlife – the food chain, Nature “red in tooth and claw”</a:t>
            </a:r>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cap="small" dirty="0" smtClean="0"/>
              <a:t>Prediction for Primordial Organic Life</a:t>
            </a:r>
            <a:endParaRPr lang="en-US" sz="2800" i="1" dirty="0"/>
          </a:p>
        </p:txBody>
      </p:sp>
      <p:sp>
        <p:nvSpPr>
          <p:cNvPr id="3" name="Content Placeholder 2"/>
          <p:cNvSpPr>
            <a:spLocks noGrp="1"/>
          </p:cNvSpPr>
          <p:nvPr>
            <p:ph sz="quarter" idx="1"/>
          </p:nvPr>
        </p:nvSpPr>
        <p:spPr>
          <a:xfrm>
            <a:off x="304800" y="4114800"/>
            <a:ext cx="8382000" cy="1905000"/>
          </a:xfrm>
          <a:solidFill>
            <a:schemeClr val="bg1"/>
          </a:solidFill>
          <a:ln>
            <a:solidFill>
              <a:srgbClr val="FF0000"/>
            </a:solidFill>
          </a:ln>
        </p:spPr>
        <p:txBody>
          <a:bodyPr>
            <a:noAutofit/>
          </a:bodyPr>
          <a:lstStyle/>
          <a:p>
            <a:pPr>
              <a:buNone/>
            </a:pPr>
            <a:endParaRPr lang="en-US" sz="1800" dirty="0" smtClean="0"/>
          </a:p>
          <a:p>
            <a:r>
              <a:rPr lang="en-US" sz="2000" i="1" dirty="0" smtClean="0"/>
              <a:t>Genetically preprogrammed well-being of all sentience</a:t>
            </a:r>
          </a:p>
          <a:p>
            <a:r>
              <a:rPr lang="en-US" sz="2000" i="1" dirty="0" smtClean="0"/>
              <a:t>Animation by gradients of life-long intelligent bliss</a:t>
            </a:r>
          </a:p>
          <a:p>
            <a:r>
              <a:rPr lang="en-US" sz="2000" i="1" dirty="0" smtClean="0"/>
              <a:t>Everyday well-being orders of magnitude richer than today’s “peak experiences”</a:t>
            </a:r>
            <a:endParaRPr lang="en-US" sz="2000" i="1" dirty="0" smtClean="0">
              <a:solidFill>
                <a:schemeClr val="tx1"/>
              </a:solidFill>
            </a:endParaRPr>
          </a:p>
        </p:txBody>
      </p:sp>
      <p:sp>
        <p:nvSpPr>
          <p:cNvPr id="5" name="Footer Placeholder 4"/>
          <p:cNvSpPr>
            <a:spLocks noGrp="1"/>
          </p:cNvSpPr>
          <p:nvPr>
            <p:ph type="ftr" sz="quarter" idx="11"/>
          </p:nvPr>
        </p:nvSpPr>
        <p:spPr/>
        <p:txBody>
          <a:bodyPr/>
          <a:lstStyle/>
          <a:p>
            <a:r>
              <a:rPr lang="en-US" dirty="0" smtClean="0"/>
              <a:t>David Pearce - www.abolitionist.com</a:t>
            </a:r>
            <a:endParaRPr lang="en-US" dirty="0"/>
          </a:p>
        </p:txBody>
      </p:sp>
      <p:sp>
        <p:nvSpPr>
          <p:cNvPr id="9" name="TextBox 8"/>
          <p:cNvSpPr txBox="1"/>
          <p:nvPr/>
        </p:nvSpPr>
        <p:spPr>
          <a:xfrm>
            <a:off x="533400" y="1752600"/>
            <a:ext cx="7848600" cy="1323439"/>
          </a:xfrm>
          <a:prstGeom prst="rect">
            <a:avLst/>
          </a:prstGeom>
          <a:noFill/>
        </p:spPr>
        <p:txBody>
          <a:bodyPr wrap="square" rtlCol="0">
            <a:spAutoFit/>
          </a:bodyPr>
          <a:lstStyle/>
          <a:p>
            <a:pPr algn="ctr"/>
            <a:r>
              <a:rPr lang="en-US" sz="1600" b="1" i="1" dirty="0" smtClean="0">
                <a:solidFill>
                  <a:schemeClr val="tx2"/>
                </a:solidFill>
              </a:rPr>
              <a:t>“The limits of pleasures are as yet neither known nor fixed, and we have</a:t>
            </a:r>
          </a:p>
          <a:p>
            <a:pPr algn="ctr"/>
            <a:r>
              <a:rPr lang="en-US" sz="1600" b="1" i="1" dirty="0" smtClean="0">
                <a:solidFill>
                  <a:schemeClr val="tx2"/>
                </a:solidFill>
              </a:rPr>
              <a:t>no idea what degree of bodily bliss we are capable of attaining.”</a:t>
            </a:r>
          </a:p>
          <a:p>
            <a:pPr algn="ctr"/>
            <a:r>
              <a:rPr lang="en-US" sz="1600" dirty="0" smtClean="0">
                <a:solidFill>
                  <a:schemeClr val="tx2"/>
                </a:solidFill>
              </a:rPr>
              <a:t>-Jean </a:t>
            </a:r>
            <a:r>
              <a:rPr lang="en-US" sz="1600" dirty="0" err="1" smtClean="0">
                <a:solidFill>
                  <a:schemeClr val="tx2"/>
                </a:solidFill>
              </a:rPr>
              <a:t>Anthelme</a:t>
            </a:r>
            <a:r>
              <a:rPr lang="en-US" sz="1600" dirty="0" smtClean="0">
                <a:solidFill>
                  <a:schemeClr val="tx2"/>
                </a:solidFill>
              </a:rPr>
              <a:t> Brillat-Savarin</a:t>
            </a:r>
          </a:p>
          <a:p>
            <a:pPr algn="ctr"/>
            <a:r>
              <a:rPr lang="en-US" sz="1600" dirty="0" smtClean="0">
                <a:solidFill>
                  <a:schemeClr val="tx2"/>
                </a:solidFill>
              </a:rPr>
              <a:t>[</a:t>
            </a:r>
            <a:r>
              <a:rPr lang="en-US" sz="1600" dirty="0" err="1" smtClean="0">
                <a:solidFill>
                  <a:schemeClr val="tx2"/>
                </a:solidFill>
              </a:rPr>
              <a:t>Physiologie</a:t>
            </a:r>
            <a:r>
              <a:rPr lang="en-US" sz="1600" dirty="0" smtClean="0">
                <a:solidFill>
                  <a:schemeClr val="tx2"/>
                </a:solidFill>
              </a:rPr>
              <a:t> du </a:t>
            </a:r>
            <a:r>
              <a:rPr lang="en-US" sz="1600" dirty="0" err="1" smtClean="0">
                <a:solidFill>
                  <a:schemeClr val="tx2"/>
                </a:solidFill>
              </a:rPr>
              <a:t>Goût</a:t>
            </a:r>
            <a:r>
              <a:rPr lang="en-US" sz="1600" dirty="0" smtClean="0">
                <a:solidFill>
                  <a:schemeClr val="tx2"/>
                </a:solidFill>
              </a:rPr>
              <a:t> (1826)]</a:t>
            </a:r>
          </a:p>
          <a:p>
            <a:pPr algn="ctr"/>
            <a:r>
              <a:rPr lang="en-US" sz="1600" dirty="0" smtClean="0">
                <a:solidFill>
                  <a:schemeClr val="tx2"/>
                </a:solidFill>
              </a:rPr>
              <a:t>(1755 - 1826)</a:t>
            </a:r>
            <a:endParaRPr lang="en-US" sz="1600" dirty="0">
              <a:solidFill>
                <a:schemeClr val="tx2"/>
              </a:solidFill>
            </a:endParaRPr>
          </a:p>
        </p:txBody>
      </p:sp>
      <p:pic>
        <p:nvPicPr>
          <p:cNvPr id="13" name="Picture 3" descr="C:\Users\James\Desktop\Dave Hplus presentation, June 2010\catmouse1.png"/>
          <p:cNvPicPr>
            <a:picLocks noChangeAspect="1" noChangeArrowheads="1"/>
          </p:cNvPicPr>
          <p:nvPr/>
        </p:nvPicPr>
        <p:blipFill>
          <a:blip r:embed="rId2" cstate="print"/>
          <a:srcRect/>
          <a:stretch>
            <a:fillRect/>
          </a:stretch>
        </p:blipFill>
        <p:spPr bwMode="auto">
          <a:xfrm>
            <a:off x="304800" y="2422434"/>
            <a:ext cx="2362200" cy="1644741"/>
          </a:xfrm>
          <a:prstGeom prst="rect">
            <a:avLst/>
          </a:prstGeom>
          <a:noFill/>
        </p:spPr>
      </p:pic>
      <p:sp>
        <p:nvSpPr>
          <p:cNvPr id="19" name="TextBox 18"/>
          <p:cNvSpPr txBox="1"/>
          <p:nvPr/>
        </p:nvSpPr>
        <p:spPr>
          <a:xfrm>
            <a:off x="3276600" y="3200400"/>
            <a:ext cx="2539478" cy="584775"/>
          </a:xfrm>
          <a:prstGeom prst="rect">
            <a:avLst/>
          </a:prstGeom>
          <a:noFill/>
        </p:spPr>
        <p:txBody>
          <a:bodyPr wrap="none" rtlCol="0">
            <a:spAutoFit/>
          </a:bodyPr>
          <a:lstStyle/>
          <a:p>
            <a:r>
              <a:rPr lang="en-US" sz="3200" cap="small" dirty="0" smtClean="0"/>
              <a:t>The Future:</a:t>
            </a:r>
            <a:endParaRPr lang="en-US" sz="3200" cap="small" dirty="0"/>
          </a:p>
        </p:txBody>
      </p:sp>
      <p:pic>
        <p:nvPicPr>
          <p:cNvPr id="1026" name="Picture 2" descr="C:\Users\James\Desktop\Dave Hplus presentation, June 2010\stairway-heaven.jpg"/>
          <p:cNvPicPr>
            <a:picLocks noChangeAspect="1" noChangeArrowheads="1"/>
          </p:cNvPicPr>
          <p:nvPr/>
        </p:nvPicPr>
        <p:blipFill>
          <a:blip r:embed="rId3" cstate="print"/>
          <a:srcRect/>
          <a:stretch>
            <a:fillRect/>
          </a:stretch>
        </p:blipFill>
        <p:spPr bwMode="auto">
          <a:xfrm>
            <a:off x="6705600" y="2362200"/>
            <a:ext cx="2006138" cy="172402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small" dirty="0" smtClean="0"/>
              <a:t>“Mighty Mouse”</a:t>
            </a:r>
            <a:endParaRPr lang="en-US" sz="3200" i="1" dirty="0"/>
          </a:p>
        </p:txBody>
      </p:sp>
      <p:sp>
        <p:nvSpPr>
          <p:cNvPr id="3" name="Content Placeholder 2"/>
          <p:cNvSpPr>
            <a:spLocks noGrp="1"/>
          </p:cNvSpPr>
          <p:nvPr>
            <p:ph sz="quarter" idx="1"/>
          </p:nvPr>
        </p:nvSpPr>
        <p:spPr>
          <a:xfrm>
            <a:off x="304800" y="1295400"/>
            <a:ext cx="5638800" cy="1981200"/>
          </a:xfrm>
        </p:spPr>
        <p:txBody>
          <a:bodyPr>
            <a:noAutofit/>
          </a:bodyPr>
          <a:lstStyle/>
          <a:p>
            <a:pPr>
              <a:buNone/>
            </a:pPr>
            <a:endParaRPr lang="en-US" sz="1800" dirty="0" smtClean="0"/>
          </a:p>
          <a:p>
            <a:r>
              <a:rPr lang="en-US" sz="1800" cap="small" dirty="0" smtClean="0"/>
              <a:t>Mighty muscles</a:t>
            </a:r>
            <a:r>
              <a:rPr lang="en-US" sz="1800" dirty="0" smtClean="0"/>
              <a:t>:  normal mouse (left) and mouse that lacks </a:t>
            </a:r>
            <a:r>
              <a:rPr lang="en-US" sz="1800" dirty="0" err="1" smtClean="0"/>
              <a:t>myostatin</a:t>
            </a:r>
            <a:r>
              <a:rPr lang="en-US" sz="1800" dirty="0" smtClean="0"/>
              <a:t> and overproduces another protein, resulting in four times as much muscle.</a:t>
            </a:r>
          </a:p>
          <a:p>
            <a:pPr>
              <a:buNone/>
            </a:pPr>
            <a:r>
              <a:rPr lang="en-US" sz="2000" dirty="0" smtClean="0"/>
              <a:t>	</a:t>
            </a:r>
            <a:r>
              <a:rPr lang="en-US" sz="1400" dirty="0" smtClean="0"/>
              <a:t>Credit: Se-Jin Lee, Johns Hopkins University School of Medicine</a:t>
            </a:r>
          </a:p>
          <a:p>
            <a:pPr>
              <a:buNone/>
            </a:pPr>
            <a:r>
              <a:rPr lang="en-US" sz="1400" dirty="0" smtClean="0"/>
              <a:t>	SOURCE: </a:t>
            </a:r>
            <a:r>
              <a:rPr lang="en-US" sz="1400" i="1" dirty="0" smtClean="0"/>
              <a:t>Technology Review</a:t>
            </a:r>
            <a:r>
              <a:rPr lang="en-US" sz="1400" dirty="0" smtClean="0"/>
              <a:t>; October 18, 2007</a:t>
            </a:r>
            <a:endParaRPr lang="en-US" sz="1400" dirty="0" smtClean="0">
              <a:solidFill>
                <a:schemeClr val="tx1"/>
              </a:solidFill>
            </a:endParaRPr>
          </a:p>
        </p:txBody>
      </p:sp>
      <p:sp>
        <p:nvSpPr>
          <p:cNvPr id="5" name="Footer Placeholder 4"/>
          <p:cNvSpPr>
            <a:spLocks noGrp="1"/>
          </p:cNvSpPr>
          <p:nvPr>
            <p:ph type="ftr" sz="quarter" idx="11"/>
          </p:nvPr>
        </p:nvSpPr>
        <p:spPr/>
        <p:txBody>
          <a:bodyPr/>
          <a:lstStyle/>
          <a:p>
            <a:r>
              <a:rPr lang="en-US" dirty="0" smtClean="0"/>
              <a:t>David Pearce - www.abolitionist.com</a:t>
            </a:r>
            <a:endParaRPr lang="en-US" dirty="0"/>
          </a:p>
        </p:txBody>
      </p:sp>
      <p:pic>
        <p:nvPicPr>
          <p:cNvPr id="4098" name="Picture 2" descr="C:\Users\James\Desktop\Dave Hplus presentation, June 2010\9-mightymouse.jpg"/>
          <p:cNvPicPr>
            <a:picLocks noChangeAspect="1" noChangeArrowheads="1"/>
          </p:cNvPicPr>
          <p:nvPr/>
        </p:nvPicPr>
        <p:blipFill>
          <a:blip r:embed="rId2" cstate="print"/>
          <a:srcRect/>
          <a:stretch>
            <a:fillRect/>
          </a:stretch>
        </p:blipFill>
        <p:spPr bwMode="auto">
          <a:xfrm>
            <a:off x="6096000" y="1676400"/>
            <a:ext cx="2690630" cy="2695137"/>
          </a:xfrm>
          <a:prstGeom prst="rect">
            <a:avLst/>
          </a:prstGeom>
          <a:noFill/>
        </p:spPr>
      </p:pic>
      <p:sp>
        <p:nvSpPr>
          <p:cNvPr id="7" name="Content Placeholder 2"/>
          <p:cNvSpPr txBox="1">
            <a:spLocks/>
          </p:cNvSpPr>
          <p:nvPr/>
        </p:nvSpPr>
        <p:spPr>
          <a:xfrm>
            <a:off x="304800" y="2895600"/>
            <a:ext cx="5867400" cy="2743200"/>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lang="en-US" dirty="0" smtClean="0"/>
          </a:p>
          <a:p>
            <a:pPr marL="274320" lvl="0" indent="-274320">
              <a:spcBef>
                <a:spcPct val="20000"/>
              </a:spcBef>
              <a:buClr>
                <a:schemeClr val="accent1"/>
              </a:buClr>
              <a:buSzPct val="85000"/>
              <a:buFont typeface="Arial" pitchFamily="34" charset="0"/>
              <a:buChar char="•"/>
            </a:pPr>
            <a:r>
              <a:rPr lang="en-US" sz="1600" cap="small" dirty="0" smtClean="0"/>
              <a:t>Conjecture</a:t>
            </a:r>
            <a:r>
              <a:rPr lang="en-US" sz="1600" dirty="0" smtClean="0"/>
              <a:t>: Analogous insertion of multiple extra copies of the mu </a:t>
            </a:r>
            <a:r>
              <a:rPr lang="en-US" sz="1600" dirty="0" err="1" smtClean="0"/>
              <a:t>opioid</a:t>
            </a:r>
            <a:r>
              <a:rPr lang="en-US" sz="1600" dirty="0" smtClean="0"/>
              <a:t> receptor and regulatory promoters into the twin “hedonic hotspots” of the brain can deliver superhuman capacity for pleasure in the richest sense</a:t>
            </a:r>
          </a:p>
          <a:p>
            <a:pPr marL="274320" lvl="0" indent="-274320">
              <a:spcBef>
                <a:spcPct val="20000"/>
              </a:spcBef>
              <a:buClr>
                <a:schemeClr val="accent1"/>
              </a:buClr>
              <a:buSzPct val="85000"/>
              <a:buFont typeface="Arial" pitchFamily="34" charset="0"/>
              <a:buChar char="•"/>
            </a:pPr>
            <a:r>
              <a:rPr lang="en-US" sz="1600" dirty="0" err="1" smtClean="0"/>
              <a:t>Dopaminergic</a:t>
            </a:r>
            <a:r>
              <a:rPr lang="en-US" sz="1600" dirty="0" smtClean="0"/>
              <a:t> enhancements can deliver superhuman motivation</a:t>
            </a:r>
          </a:p>
          <a:p>
            <a:pPr marL="274320" lvl="0" indent="-274320">
              <a:spcBef>
                <a:spcPct val="20000"/>
              </a:spcBef>
              <a:buClr>
                <a:schemeClr val="accent1"/>
              </a:buClr>
              <a:buSzPct val="85000"/>
              <a:buFont typeface="Arial" pitchFamily="34" charset="0"/>
              <a:buChar char="•"/>
            </a:pPr>
            <a:r>
              <a:rPr lang="en-US" sz="1600" dirty="0" smtClean="0"/>
              <a:t>Can </a:t>
            </a:r>
            <a:r>
              <a:rPr lang="en-US" sz="1600" dirty="0" err="1" smtClean="0"/>
              <a:t>oxytocin</a:t>
            </a:r>
            <a:r>
              <a:rPr lang="en-US" sz="1600" dirty="0" smtClean="0"/>
              <a:t> enrichment </a:t>
            </a:r>
            <a:r>
              <a:rPr lang="en-US" sz="1600" dirty="0" smtClean="0"/>
              <a:t>deliver </a:t>
            </a:r>
            <a:r>
              <a:rPr lang="en-US" sz="1600" dirty="0" smtClean="0"/>
              <a:t>superhuman empathy?</a:t>
            </a:r>
            <a:r>
              <a:rPr lang="en-US" sz="2000" dirty="0" smtClean="0"/>
              <a:t/>
            </a:r>
            <a:br>
              <a:rPr lang="en-US" sz="2000" dirty="0" smtClean="0"/>
            </a:b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609600" y="5638800"/>
            <a:ext cx="7010400" cy="646331"/>
          </a:xfrm>
          <a:prstGeom prst="rect">
            <a:avLst/>
          </a:prstGeom>
          <a:noFill/>
        </p:spPr>
        <p:txBody>
          <a:bodyPr wrap="square" rtlCol="0">
            <a:spAutoFit/>
          </a:bodyPr>
          <a:lstStyle/>
          <a:p>
            <a:r>
              <a:rPr lang="en-US" cap="small" dirty="0" smtClean="0"/>
              <a:t>Long Term</a:t>
            </a:r>
            <a:r>
              <a:rPr lang="en-US" dirty="0" smtClean="0"/>
              <a:t>: “re-</a:t>
            </a:r>
            <a:r>
              <a:rPr lang="en-US" dirty="0" err="1" smtClean="0"/>
              <a:t>encephalisation</a:t>
            </a:r>
            <a:r>
              <a:rPr lang="en-US" dirty="0" smtClean="0"/>
              <a:t> of emotion”?</a:t>
            </a:r>
          </a:p>
          <a:p>
            <a:r>
              <a:rPr lang="en-US" dirty="0" smtClean="0"/>
              <a:t>www.superhappiness.com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685800"/>
            <a:ext cx="7010400" cy="1569660"/>
          </a:xfrm>
          <a:prstGeom prst="rect">
            <a:avLst/>
          </a:prstGeom>
          <a:noFill/>
        </p:spPr>
        <p:txBody>
          <a:bodyPr wrap="square" rtlCol="0">
            <a:spAutoFit/>
          </a:bodyPr>
          <a:lstStyle/>
          <a:p>
            <a:pPr algn="ctr"/>
            <a:r>
              <a:rPr lang="en-US" sz="1600" b="1" i="1" dirty="0" smtClean="0">
                <a:solidFill>
                  <a:schemeClr val="tx2"/>
                </a:solidFill>
              </a:rPr>
              <a:t>“Whatever was the beginning of this world, the end will be glorious and paradisiacal, beyond what our imagination can conceive.”</a:t>
            </a:r>
          </a:p>
          <a:p>
            <a:pPr algn="ctr"/>
            <a:endParaRPr lang="en-US" sz="1600" b="1" i="1" dirty="0" smtClean="0">
              <a:solidFill>
                <a:schemeClr val="tx2"/>
              </a:solidFill>
            </a:endParaRPr>
          </a:p>
          <a:p>
            <a:pPr algn="ctr"/>
            <a:r>
              <a:rPr lang="en-US" sz="1600" dirty="0" smtClean="0">
                <a:solidFill>
                  <a:schemeClr val="tx2"/>
                </a:solidFill>
              </a:rPr>
              <a:t>-Joseph Priestley</a:t>
            </a:r>
          </a:p>
          <a:p>
            <a:pPr algn="ctr"/>
            <a:r>
              <a:rPr lang="en-US" sz="1600" dirty="0" smtClean="0">
                <a:solidFill>
                  <a:schemeClr val="tx2"/>
                </a:solidFill>
              </a:rPr>
              <a:t>(1733 – 1804)</a:t>
            </a:r>
            <a:endParaRPr lang="en-US" sz="1600" dirty="0">
              <a:solidFill>
                <a:schemeClr val="tx2"/>
              </a:solidFill>
            </a:endParaRPr>
          </a:p>
        </p:txBody>
      </p:sp>
      <p:sp>
        <p:nvSpPr>
          <p:cNvPr id="6" name="Footer Placeholder 5"/>
          <p:cNvSpPr>
            <a:spLocks noGrp="1"/>
          </p:cNvSpPr>
          <p:nvPr>
            <p:ph type="ftr" sz="quarter" idx="11"/>
          </p:nvPr>
        </p:nvSpPr>
        <p:spPr/>
        <p:txBody>
          <a:bodyPr/>
          <a:lstStyle/>
          <a:p>
            <a:r>
              <a:rPr lang="en-US" smtClean="0"/>
              <a:t>David Pearce - www.abolitionist.com</a:t>
            </a:r>
            <a:endParaRPr lang="en-US"/>
          </a:p>
        </p:txBody>
      </p:sp>
      <p:sp>
        <p:nvSpPr>
          <p:cNvPr id="8" name="TextBox 7"/>
          <p:cNvSpPr txBox="1"/>
          <p:nvPr/>
        </p:nvSpPr>
        <p:spPr>
          <a:xfrm>
            <a:off x="1828800" y="2819400"/>
            <a:ext cx="5410200" cy="2246769"/>
          </a:xfrm>
          <a:prstGeom prst="rect">
            <a:avLst/>
          </a:prstGeom>
          <a:noFill/>
        </p:spPr>
        <p:txBody>
          <a:bodyPr wrap="square" rtlCol="0">
            <a:spAutoFit/>
          </a:bodyPr>
          <a:lstStyle/>
          <a:p>
            <a:pPr algn="ctr"/>
            <a:r>
              <a:rPr lang="en-US" sz="2800" cap="small" dirty="0" smtClean="0">
                <a:latin typeface="+mj-lt"/>
              </a:rPr>
              <a:t>Action: </a:t>
            </a:r>
            <a:r>
              <a:rPr lang="en-US" sz="2800" i="1" cap="small" dirty="0" smtClean="0">
                <a:latin typeface="+mj-lt"/>
              </a:rPr>
              <a:t>Join</a:t>
            </a:r>
          </a:p>
          <a:p>
            <a:pPr algn="ctr"/>
            <a:r>
              <a:rPr lang="en-US" sz="2800" cap="small" dirty="0">
                <a:latin typeface="+mj-lt"/>
              </a:rPr>
              <a:t>H</a:t>
            </a:r>
            <a:r>
              <a:rPr lang="en-US" sz="2800" cap="small" dirty="0" smtClean="0">
                <a:latin typeface="+mj-lt"/>
              </a:rPr>
              <a:t>umanityplus.org</a:t>
            </a:r>
          </a:p>
          <a:p>
            <a:pPr algn="ctr"/>
            <a:endParaRPr lang="en-US" sz="2800" cap="small" dirty="0">
              <a:latin typeface="+mj-lt"/>
            </a:endParaRPr>
          </a:p>
          <a:p>
            <a:pPr algn="ctr"/>
            <a:r>
              <a:rPr lang="en-US" sz="2800" cap="small" dirty="0" smtClean="0">
                <a:latin typeface="+mj-lt"/>
              </a:rPr>
              <a:t>Philosophy:</a:t>
            </a:r>
          </a:p>
          <a:p>
            <a:pPr algn="ctr"/>
            <a:r>
              <a:rPr lang="en-US" sz="2800" cap="small" dirty="0">
                <a:latin typeface="+mj-lt"/>
              </a:rPr>
              <a:t>A</a:t>
            </a:r>
            <a:r>
              <a:rPr lang="en-US" sz="2800" cap="small" dirty="0" smtClean="0">
                <a:latin typeface="+mj-lt"/>
              </a:rPr>
              <a:t>bolitionist.com</a:t>
            </a:r>
            <a:endParaRPr lang="en-US" sz="2800" cap="small" dirty="0">
              <a:latin typeface="+mj-lt"/>
            </a:endParaRPr>
          </a:p>
        </p:txBody>
      </p:sp>
      <p:sp>
        <p:nvSpPr>
          <p:cNvPr id="9" name="Title 1"/>
          <p:cNvSpPr txBox="1">
            <a:spLocks/>
          </p:cNvSpPr>
          <p:nvPr/>
        </p:nvSpPr>
        <p:spPr>
          <a:xfrm>
            <a:off x="762000" y="5486400"/>
            <a:ext cx="7772400" cy="8382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small" spc="0" normalizeH="0" baseline="0" noProof="0" dirty="0" smtClean="0">
                <a:ln>
                  <a:noFill/>
                </a:ln>
                <a:solidFill>
                  <a:schemeClr val="accent1"/>
                </a:solidFill>
                <a:effectLst/>
                <a:uLnTx/>
                <a:uFillTx/>
                <a:latin typeface="+mj-lt"/>
                <a:ea typeface="+mj-ea"/>
                <a:cs typeface="+mj-cs"/>
              </a:rPr>
              <a:t>The End</a:t>
            </a:r>
            <a:endParaRPr kumimoji="0" lang="en-US" sz="2800" b="0" i="0" u="none" strike="noStrike" kern="1200" cap="small" spc="0" normalizeH="0" baseline="0" noProof="0" dirty="0">
              <a:ln>
                <a:noFill/>
              </a:ln>
              <a:solidFill>
                <a:schemeClr val="accent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2a-congenital.jpg"/>
          <p:cNvPicPr>
            <a:picLocks noGrp="1" noChangeAspect="1"/>
          </p:cNvPicPr>
          <p:nvPr>
            <p:ph type="pic" idx="1"/>
          </p:nvPr>
        </p:nvPicPr>
        <p:blipFill>
          <a:blip r:embed="rId2" cstate="print"/>
          <a:srcRect t="1931" b="1931"/>
          <a:stretch>
            <a:fillRect/>
          </a:stretch>
        </p:blipFill>
        <p:spPr/>
      </p:pic>
      <p:sp>
        <p:nvSpPr>
          <p:cNvPr id="8" name="Text Placeholder 3"/>
          <p:cNvSpPr>
            <a:spLocks noGrp="1"/>
          </p:cNvSpPr>
          <p:nvPr>
            <p:ph type="body" sz="half" idx="2"/>
          </p:nvPr>
        </p:nvSpPr>
        <p:spPr>
          <a:xfrm>
            <a:off x="381000" y="2743200"/>
            <a:ext cx="2438400" cy="1524000"/>
          </a:xfrm>
        </p:spPr>
        <p:txBody>
          <a:bodyPr>
            <a:normAutofit lnSpcReduction="10000"/>
          </a:bodyPr>
          <a:lstStyle/>
          <a:p>
            <a:r>
              <a:rPr lang="en-US" cap="small" dirty="0" smtClean="0"/>
              <a:t>Opposites</a:t>
            </a:r>
            <a:r>
              <a:rPr lang="en-US" dirty="0" smtClean="0"/>
              <a:t/>
            </a:r>
            <a:br>
              <a:rPr lang="en-US" dirty="0" smtClean="0"/>
            </a:br>
            <a:r>
              <a:rPr lang="en-US" dirty="0" smtClean="0"/>
              <a:t>Hundreds of millions of people worldwide suffer from chronic pain. But congenital analgesia can lead to risky behaviour…</a:t>
            </a:r>
            <a:endParaRPr lang="en-US" dirty="0"/>
          </a:p>
        </p:txBody>
      </p:sp>
      <p:sp>
        <p:nvSpPr>
          <p:cNvPr id="9" name="Title 1"/>
          <p:cNvSpPr>
            <a:spLocks noGrp="1"/>
          </p:cNvSpPr>
          <p:nvPr>
            <p:ph type="title"/>
          </p:nvPr>
        </p:nvSpPr>
        <p:spPr>
          <a:xfrm>
            <a:off x="2971800" y="5334000"/>
            <a:ext cx="5867400" cy="990600"/>
          </a:xfrm>
        </p:spPr>
        <p:txBody>
          <a:bodyPr/>
          <a:lstStyle/>
          <a:p>
            <a:pPr algn="ctr"/>
            <a:r>
              <a:rPr lang="en-US" dirty="0" smtClean="0"/>
              <a:t>Congenital Analgesia</a:t>
            </a:r>
            <a:endParaRPr lang="en-US" dirty="0"/>
          </a:p>
        </p:txBody>
      </p:sp>
      <p:sp>
        <p:nvSpPr>
          <p:cNvPr id="11" name="Footer Placeholder 10"/>
          <p:cNvSpPr>
            <a:spLocks noGrp="1"/>
          </p:cNvSpPr>
          <p:nvPr>
            <p:ph type="ftr" sz="quarter" idx="11"/>
          </p:nvPr>
        </p:nvSpPr>
        <p:spPr/>
        <p:txBody>
          <a:bodyPr/>
          <a:lstStyle/>
          <a:p>
            <a:r>
              <a:rPr lang="en-US" smtClean="0"/>
              <a:t>David Pearce - www.abolitionist.com</a:t>
            </a:r>
            <a:endParaRPr lang="en-US"/>
          </a:p>
        </p:txBody>
      </p:sp>
      <p:sp>
        <p:nvSpPr>
          <p:cNvPr id="6" name="TextBox 5"/>
          <p:cNvSpPr txBox="1"/>
          <p:nvPr/>
        </p:nvSpPr>
        <p:spPr>
          <a:xfrm>
            <a:off x="2895600" y="152400"/>
            <a:ext cx="4800600" cy="369332"/>
          </a:xfrm>
          <a:prstGeom prst="rect">
            <a:avLst/>
          </a:prstGeom>
          <a:noFill/>
        </p:spPr>
        <p:txBody>
          <a:bodyPr wrap="square" rtlCol="0">
            <a:spAutoFit/>
          </a:bodyPr>
          <a:lstStyle/>
          <a:p>
            <a:r>
              <a:rPr lang="en-US" dirty="0" smtClean="0">
                <a:solidFill>
                  <a:schemeClr val="bg1"/>
                </a:solidFill>
              </a:rPr>
              <a:t>Challenge One: Physical Pain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562600"/>
            <a:ext cx="5867400" cy="533400"/>
          </a:xfrm>
        </p:spPr>
        <p:txBody>
          <a:bodyPr/>
          <a:lstStyle/>
          <a:p>
            <a:pPr algn="ctr"/>
            <a:r>
              <a:rPr lang="en-US" smtClean="0"/>
              <a:t>The Hedonic Treadmill</a:t>
            </a:r>
            <a:endParaRPr lang="en-US"/>
          </a:p>
        </p:txBody>
      </p:sp>
      <p:pic>
        <p:nvPicPr>
          <p:cNvPr id="6" name="Picture Placeholder 5" descr="2b treadmill.jpg"/>
          <p:cNvPicPr>
            <a:picLocks noGrp="1"/>
          </p:cNvPicPr>
          <p:nvPr>
            <p:ph type="pic" idx="1"/>
          </p:nvPr>
        </p:nvPicPr>
        <p:blipFill>
          <a:blip r:embed="rId2" cstate="print"/>
          <a:stretch>
            <a:fillRect/>
          </a:stretch>
        </p:blipFill>
        <p:spPr>
          <a:xfrm>
            <a:off x="3200386" y="609600"/>
            <a:ext cx="5499100" cy="4591050"/>
          </a:xfrm>
        </p:spPr>
      </p:pic>
      <p:sp>
        <p:nvSpPr>
          <p:cNvPr id="4" name="Text Placeholder 3"/>
          <p:cNvSpPr>
            <a:spLocks noGrp="1"/>
          </p:cNvSpPr>
          <p:nvPr>
            <p:ph type="body" sz="half" idx="2"/>
          </p:nvPr>
        </p:nvSpPr>
        <p:spPr>
          <a:xfrm>
            <a:off x="228600" y="1371600"/>
            <a:ext cx="2590800" cy="4038600"/>
          </a:xfrm>
        </p:spPr>
        <p:txBody>
          <a:bodyPr>
            <a:normAutofit/>
          </a:bodyPr>
          <a:lstStyle/>
          <a:p>
            <a:r>
              <a:rPr lang="en-US" dirty="0" smtClean="0"/>
              <a:t>Hundreds of millions of people in the world suffer chronic </a:t>
            </a:r>
            <a:r>
              <a:rPr lang="en-US" dirty="0" smtClean="0"/>
              <a:t>depression or </a:t>
            </a:r>
            <a:r>
              <a:rPr lang="en-US" dirty="0" smtClean="0"/>
              <a:t>dysthymia</a:t>
            </a:r>
          </a:p>
          <a:p>
            <a:endParaRPr lang="en-US" dirty="0" smtClean="0"/>
          </a:p>
          <a:p>
            <a:r>
              <a:rPr lang="en-US" dirty="0" smtClean="0"/>
              <a:t>Why is the heritable </a:t>
            </a:r>
            <a:r>
              <a:rPr lang="en-US" dirty="0" smtClean="0"/>
              <a:t>“hedonic set-point” </a:t>
            </a:r>
            <a:r>
              <a:rPr lang="en-US" dirty="0" smtClean="0"/>
              <a:t>of our hedonic treadmill commonly so low?</a:t>
            </a:r>
          </a:p>
          <a:p>
            <a:endParaRPr lang="en-US" dirty="0" smtClean="0"/>
          </a:p>
          <a:p>
            <a:pPr>
              <a:spcAft>
                <a:spcPts val="0"/>
              </a:spcAft>
            </a:pPr>
            <a:r>
              <a:rPr lang="en-US" sz="1400" dirty="0" smtClean="0"/>
              <a:t>en.wikipedia.org/wiki/</a:t>
            </a:r>
          </a:p>
          <a:p>
            <a:pPr>
              <a:spcAft>
                <a:spcPts val="0"/>
              </a:spcAft>
            </a:pPr>
            <a:r>
              <a:rPr lang="en-US" sz="1400" dirty="0" err="1" smtClean="0"/>
              <a:t>Rank_theory_of_depression</a:t>
            </a:r>
            <a:endParaRPr lang="en-US" sz="1400" dirty="0" smtClean="0"/>
          </a:p>
          <a:p>
            <a:endParaRPr lang="en-US" dirty="0"/>
          </a:p>
        </p:txBody>
      </p:sp>
      <p:sp>
        <p:nvSpPr>
          <p:cNvPr id="8" name="Footer Placeholder 7"/>
          <p:cNvSpPr>
            <a:spLocks noGrp="1"/>
          </p:cNvSpPr>
          <p:nvPr>
            <p:ph type="ftr" sz="quarter" idx="11"/>
          </p:nvPr>
        </p:nvSpPr>
        <p:spPr/>
        <p:txBody>
          <a:bodyPr/>
          <a:lstStyle/>
          <a:p>
            <a:r>
              <a:rPr lang="en-US" dirty="0" smtClean="0"/>
              <a:t>David Pearce - www.abolitionist.com</a:t>
            </a:r>
            <a:endParaRPr lang="en-US" dirty="0"/>
          </a:p>
        </p:txBody>
      </p:sp>
      <p:sp>
        <p:nvSpPr>
          <p:cNvPr id="7" name="TextBox 6"/>
          <p:cNvSpPr txBox="1"/>
          <p:nvPr/>
        </p:nvSpPr>
        <p:spPr>
          <a:xfrm>
            <a:off x="2895600" y="152400"/>
            <a:ext cx="4800600" cy="369332"/>
          </a:xfrm>
          <a:prstGeom prst="rect">
            <a:avLst/>
          </a:prstGeom>
          <a:noFill/>
        </p:spPr>
        <p:txBody>
          <a:bodyPr wrap="square" rtlCol="0">
            <a:spAutoFit/>
          </a:bodyPr>
          <a:lstStyle/>
          <a:p>
            <a:r>
              <a:rPr lang="en-US" dirty="0" smtClean="0">
                <a:solidFill>
                  <a:schemeClr val="bg1"/>
                </a:solidFill>
              </a:rPr>
              <a:t>Challenge Two: Psychological Pain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562600"/>
            <a:ext cx="5867400" cy="533400"/>
          </a:xfrm>
        </p:spPr>
        <p:txBody>
          <a:bodyPr/>
          <a:lstStyle/>
          <a:p>
            <a:pPr algn="ctr"/>
            <a:r>
              <a:rPr lang="en-US" dirty="0" smtClean="0"/>
              <a:t>Meat Production</a:t>
            </a:r>
            <a:endParaRPr lang="en-US" dirty="0"/>
          </a:p>
        </p:txBody>
      </p:sp>
      <p:sp>
        <p:nvSpPr>
          <p:cNvPr id="4" name="Text Placeholder 3"/>
          <p:cNvSpPr>
            <a:spLocks noGrp="1"/>
          </p:cNvSpPr>
          <p:nvPr>
            <p:ph type="body" sz="half" idx="2"/>
          </p:nvPr>
        </p:nvSpPr>
        <p:spPr>
          <a:xfrm>
            <a:off x="304800" y="990600"/>
            <a:ext cx="2514600" cy="4953000"/>
          </a:xfrm>
        </p:spPr>
        <p:txBody>
          <a:bodyPr>
            <a:normAutofit/>
          </a:bodyPr>
          <a:lstStyle/>
          <a:p>
            <a:r>
              <a:rPr lang="en-US" dirty="0" smtClean="0"/>
              <a:t>Pigs are as intelligent - and </a:t>
            </a:r>
            <a:r>
              <a:rPr lang="en-US" b="1" dirty="0" smtClean="0"/>
              <a:t>sentient </a:t>
            </a:r>
            <a:r>
              <a:rPr lang="en-US" dirty="0" smtClean="0"/>
              <a:t>- as a </a:t>
            </a:r>
            <a:r>
              <a:rPr lang="en-US" dirty="0" smtClean="0"/>
              <a:t>two year old </a:t>
            </a:r>
            <a:r>
              <a:rPr lang="en-US" dirty="0" smtClean="0"/>
              <a:t>human </a:t>
            </a:r>
            <a:r>
              <a:rPr lang="en-US" dirty="0" smtClean="0"/>
              <a:t>toddler.</a:t>
            </a:r>
            <a:endParaRPr lang="en-US" dirty="0" smtClean="0"/>
          </a:p>
          <a:p>
            <a:r>
              <a:rPr lang="en-US" dirty="0" smtClean="0"/>
              <a:t>Factory-farmed pigs live in crates surrounded by cold metal bars. They spend their whole lives on wet, faeces-caked concrete floors in filthy overcrowded  warehouses.</a:t>
            </a:r>
          </a:p>
          <a:p>
            <a:r>
              <a:rPr lang="en-US" dirty="0" smtClean="0"/>
              <a:t>Pigs may first see direct sunlight when they are crammed onto a truck bound for the slaughterhouse.</a:t>
            </a:r>
          </a:p>
        </p:txBody>
      </p:sp>
      <p:pic>
        <p:nvPicPr>
          <p:cNvPr id="7" name="Picture Placeholder 6" descr="2c-pigletbitingcagelg.jpg"/>
          <p:cNvPicPr>
            <a:picLocks noGrp="1" noChangeAspect="1"/>
          </p:cNvPicPr>
          <p:nvPr>
            <p:ph type="pic" idx="1"/>
          </p:nvPr>
        </p:nvPicPr>
        <p:blipFill>
          <a:blip r:embed="rId2" cstate="print">
            <a:lum/>
          </a:blip>
          <a:srcRect l="9576" r="9576"/>
          <a:stretch>
            <a:fillRect/>
          </a:stretch>
        </p:blipFill>
        <p:spPr/>
      </p:pic>
      <p:sp>
        <p:nvSpPr>
          <p:cNvPr id="9" name="Footer Placeholder 8"/>
          <p:cNvSpPr>
            <a:spLocks noGrp="1"/>
          </p:cNvSpPr>
          <p:nvPr>
            <p:ph type="ftr" sz="quarter" idx="11"/>
          </p:nvPr>
        </p:nvSpPr>
        <p:spPr/>
        <p:txBody>
          <a:bodyPr/>
          <a:lstStyle/>
          <a:p>
            <a:r>
              <a:rPr lang="en-US" smtClean="0"/>
              <a:t>David Pearce - www.abolitionist.com</a:t>
            </a:r>
            <a:endParaRPr lang="en-US"/>
          </a:p>
        </p:txBody>
      </p:sp>
      <p:sp>
        <p:nvSpPr>
          <p:cNvPr id="6" name="TextBox 5"/>
          <p:cNvSpPr txBox="1"/>
          <p:nvPr/>
        </p:nvSpPr>
        <p:spPr>
          <a:xfrm>
            <a:off x="2895600" y="152400"/>
            <a:ext cx="4800600" cy="369332"/>
          </a:xfrm>
          <a:prstGeom prst="rect">
            <a:avLst/>
          </a:prstGeom>
          <a:noFill/>
        </p:spPr>
        <p:txBody>
          <a:bodyPr wrap="square" rtlCol="0">
            <a:spAutoFit/>
          </a:bodyPr>
          <a:lstStyle/>
          <a:p>
            <a:r>
              <a:rPr lang="en-US" dirty="0" smtClean="0">
                <a:solidFill>
                  <a:schemeClr val="bg1"/>
                </a:solidFill>
              </a:rPr>
              <a:t>Challenge Three: Meat-eating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562600"/>
            <a:ext cx="5867400" cy="533400"/>
          </a:xfrm>
        </p:spPr>
        <p:txBody>
          <a:bodyPr/>
          <a:lstStyle/>
          <a:p>
            <a:pPr algn="ctr"/>
            <a:r>
              <a:rPr lang="en-US" dirty="0" smtClean="0"/>
              <a:t>Obligate Carnivores</a:t>
            </a:r>
            <a:endParaRPr lang="en-US" dirty="0"/>
          </a:p>
        </p:txBody>
      </p:sp>
      <p:sp>
        <p:nvSpPr>
          <p:cNvPr id="4" name="Text Placeholder 3"/>
          <p:cNvSpPr>
            <a:spLocks noGrp="1"/>
          </p:cNvSpPr>
          <p:nvPr>
            <p:ph type="body" sz="half" idx="2"/>
          </p:nvPr>
        </p:nvSpPr>
        <p:spPr>
          <a:xfrm>
            <a:off x="152400" y="2743200"/>
            <a:ext cx="2667000" cy="1524000"/>
          </a:xfrm>
        </p:spPr>
        <p:txBody>
          <a:bodyPr>
            <a:normAutofit/>
          </a:bodyPr>
          <a:lstStyle/>
          <a:p>
            <a:r>
              <a:rPr lang="en-US" dirty="0" smtClean="0"/>
              <a:t>Cats look cute.</a:t>
            </a:r>
          </a:p>
          <a:p>
            <a:r>
              <a:rPr lang="en-US" dirty="0" smtClean="0"/>
              <a:t>But what does it feel like…</a:t>
            </a:r>
          </a:p>
          <a:p>
            <a:r>
              <a:rPr lang="en-US" dirty="0" smtClean="0"/>
              <a:t>to be </a:t>
            </a:r>
            <a:r>
              <a:rPr lang="en-US" b="1" dirty="0" smtClean="0"/>
              <a:t>eaten alive</a:t>
            </a:r>
            <a:r>
              <a:rPr lang="en-US" dirty="0" smtClean="0"/>
              <a:t>?</a:t>
            </a:r>
            <a:endParaRPr lang="en-US" dirty="0"/>
          </a:p>
        </p:txBody>
      </p:sp>
      <p:pic>
        <p:nvPicPr>
          <p:cNvPr id="6" name="Picture Placeholder 5" descr="2d-catmouse.jpg"/>
          <p:cNvPicPr>
            <a:picLocks noGrp="1" noChangeAspect="1"/>
          </p:cNvPicPr>
          <p:nvPr>
            <p:ph type="pic" idx="1"/>
          </p:nvPr>
        </p:nvPicPr>
        <p:blipFill>
          <a:blip r:embed="rId2" cstate="print"/>
          <a:srcRect t="1515" b="1515"/>
          <a:stretch>
            <a:fillRect/>
          </a:stretch>
        </p:blipFill>
        <p:spPr/>
      </p:pic>
      <p:sp>
        <p:nvSpPr>
          <p:cNvPr id="9" name="Footer Placeholder 8"/>
          <p:cNvSpPr>
            <a:spLocks noGrp="1"/>
          </p:cNvSpPr>
          <p:nvPr>
            <p:ph type="ftr" sz="quarter" idx="11"/>
          </p:nvPr>
        </p:nvSpPr>
        <p:spPr/>
        <p:txBody>
          <a:bodyPr/>
          <a:lstStyle/>
          <a:p>
            <a:r>
              <a:rPr lang="en-US" smtClean="0"/>
              <a:t>David Pearce - www.abolitionist.com</a:t>
            </a:r>
            <a:endParaRPr lang="en-US"/>
          </a:p>
        </p:txBody>
      </p:sp>
      <p:sp>
        <p:nvSpPr>
          <p:cNvPr id="7" name="TextBox 6"/>
          <p:cNvSpPr txBox="1"/>
          <p:nvPr/>
        </p:nvSpPr>
        <p:spPr>
          <a:xfrm>
            <a:off x="2895600" y="152400"/>
            <a:ext cx="4800600" cy="369332"/>
          </a:xfrm>
          <a:prstGeom prst="rect">
            <a:avLst/>
          </a:prstGeom>
          <a:noFill/>
        </p:spPr>
        <p:txBody>
          <a:bodyPr wrap="square" rtlCol="0">
            <a:spAutoFit/>
          </a:bodyPr>
          <a:lstStyle/>
          <a:p>
            <a:r>
              <a:rPr lang="en-US" dirty="0" smtClean="0">
                <a:solidFill>
                  <a:schemeClr val="bg1"/>
                </a:solidFill>
              </a:rPr>
              <a:t>Challenge Four: Pets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smtClean="0"/>
              <a:t>Challenge Five: Wildlife</a:t>
            </a:r>
            <a:endParaRPr lang="en-US" cap="small" dirty="0"/>
          </a:p>
        </p:txBody>
      </p:sp>
      <p:sp>
        <p:nvSpPr>
          <p:cNvPr id="3" name="Content Placeholder 2"/>
          <p:cNvSpPr>
            <a:spLocks noGrp="1"/>
          </p:cNvSpPr>
          <p:nvPr>
            <p:ph sz="quarter" idx="1"/>
          </p:nvPr>
        </p:nvSpPr>
        <p:spPr/>
        <p:txBody>
          <a:bodyPr>
            <a:normAutofit fontScale="85000" lnSpcReduction="10000"/>
          </a:bodyPr>
          <a:lstStyle/>
          <a:p>
            <a:pPr>
              <a:buNone/>
            </a:pPr>
            <a:r>
              <a:rPr lang="en-US" dirty="0" smtClean="0">
                <a:latin typeface="Batang" pitchFamily="18" charset="-127"/>
                <a:ea typeface="Batang" pitchFamily="18" charset="-127"/>
              </a:rPr>
              <a:t>	</a:t>
            </a:r>
            <a:r>
              <a:rPr lang="en-US" dirty="0" smtClean="0">
                <a:ea typeface="Batang" pitchFamily="18" charset="-127"/>
              </a:rPr>
              <a:t>“The total amount of suffering per year in the natural world is beyond all decent contemplation. During the minute that it takes me to compose this sentence, thousands of animals are being eaten alive, many others are running for their lives, whimpering with fear, others are slowly being devoured from within by rasping parasites, thousands of all kinds are dying of starvation, thirst, and disease. It must be so. If there ever is a time of plenty, this very fact will automatically lead to an increase in the population until the natural state of starvation and misery is restored.”</a:t>
            </a:r>
          </a:p>
          <a:p>
            <a:pPr>
              <a:buNone/>
            </a:pPr>
            <a:r>
              <a:rPr lang="en-US" dirty="0" smtClean="0"/>
              <a:t>	</a:t>
            </a:r>
          </a:p>
          <a:p>
            <a:pPr>
              <a:buNone/>
            </a:pPr>
            <a:endParaRPr lang="en-US" dirty="0" smtClean="0"/>
          </a:p>
          <a:p>
            <a:pPr>
              <a:buNone/>
            </a:pPr>
            <a:r>
              <a:rPr lang="en-US" sz="1900" dirty="0" smtClean="0">
                <a:ea typeface="Batang" pitchFamily="18" charset="-127"/>
              </a:rPr>
              <a:t>- Richard Dawkins, “God's Utility Function,”</a:t>
            </a:r>
          </a:p>
          <a:p>
            <a:pPr>
              <a:buNone/>
            </a:pPr>
            <a:r>
              <a:rPr lang="en-US" sz="1900" dirty="0" smtClean="0">
                <a:ea typeface="Batang" pitchFamily="18" charset="-127"/>
              </a:rPr>
              <a:t>	</a:t>
            </a:r>
            <a:r>
              <a:rPr lang="en-US" sz="1900" i="1" dirty="0" smtClean="0">
                <a:ea typeface="Batang" pitchFamily="18" charset="-127"/>
              </a:rPr>
              <a:t>Scientific American </a:t>
            </a:r>
            <a:r>
              <a:rPr lang="en-US" sz="1900" dirty="0" smtClean="0">
                <a:ea typeface="Batang" pitchFamily="18" charset="-127"/>
              </a:rPr>
              <a:t>(November, 1995), p. 85</a:t>
            </a:r>
            <a:endParaRPr lang="en-US" sz="1900" dirty="0">
              <a:ea typeface="Batang" pitchFamily="18" charset="-127"/>
            </a:endParaRPr>
          </a:p>
        </p:txBody>
      </p:sp>
      <p:sp>
        <p:nvSpPr>
          <p:cNvPr id="5" name="Footer Placeholder 4"/>
          <p:cNvSpPr>
            <a:spLocks noGrp="1"/>
          </p:cNvSpPr>
          <p:nvPr>
            <p:ph type="ftr" sz="quarter" idx="11"/>
          </p:nvPr>
        </p:nvSpPr>
        <p:spPr/>
        <p:txBody>
          <a:bodyPr/>
          <a:lstStyle/>
          <a:p>
            <a:r>
              <a:rPr lang="en-US" smtClean="0"/>
              <a:t>David Pearce - www.abolitionist.com</a:t>
            </a:r>
            <a:endParaRPr lang="en-US"/>
          </a:p>
        </p:txBody>
      </p:sp>
      <p:pic>
        <p:nvPicPr>
          <p:cNvPr id="1026" name="Picture 2" descr="C:\Users\James\Desktop\Dave Hplus presentation, June 2010\dead-elephant-0845-600-pix.jpg"/>
          <p:cNvPicPr>
            <a:picLocks noChangeAspect="1" noChangeArrowheads="1"/>
          </p:cNvPicPr>
          <p:nvPr/>
        </p:nvPicPr>
        <p:blipFill>
          <a:blip r:embed="rId2" cstate="print"/>
          <a:srcRect/>
          <a:stretch>
            <a:fillRect/>
          </a:stretch>
        </p:blipFill>
        <p:spPr bwMode="auto">
          <a:xfrm>
            <a:off x="6019800" y="4495800"/>
            <a:ext cx="2667000" cy="179960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N9A.png"/>
          <p:cNvPicPr>
            <a:picLocks noChangeAspect="1"/>
          </p:cNvPicPr>
          <p:nvPr/>
        </p:nvPicPr>
        <p:blipFill>
          <a:blip r:embed="rId3" cstate="print"/>
          <a:stretch>
            <a:fillRect/>
          </a:stretch>
        </p:blipFill>
        <p:spPr>
          <a:xfrm>
            <a:off x="3733800" y="3200400"/>
            <a:ext cx="5172595" cy="3161764"/>
          </a:xfrm>
          <a:prstGeom prst="rect">
            <a:avLst/>
          </a:prstGeom>
        </p:spPr>
      </p:pic>
      <p:sp>
        <p:nvSpPr>
          <p:cNvPr id="2" name="Title 1"/>
          <p:cNvSpPr>
            <a:spLocks noGrp="1"/>
          </p:cNvSpPr>
          <p:nvPr>
            <p:ph type="title"/>
          </p:nvPr>
        </p:nvSpPr>
        <p:spPr>
          <a:xfrm>
            <a:off x="304800" y="381000"/>
            <a:ext cx="8534400" cy="758952"/>
          </a:xfrm>
        </p:spPr>
        <p:txBody>
          <a:bodyPr>
            <a:noAutofit/>
          </a:bodyPr>
          <a:lstStyle/>
          <a:p>
            <a:r>
              <a:rPr lang="en-US" sz="3000" cap="small" dirty="0" smtClean="0"/>
              <a:t>Challenge One: Physical Pain</a:t>
            </a:r>
            <a:br>
              <a:rPr lang="en-US" sz="3000" cap="small" dirty="0" smtClean="0"/>
            </a:br>
            <a:r>
              <a:rPr lang="en-US" sz="3000" cap="small" dirty="0" smtClean="0"/>
              <a:t>Case Study - </a:t>
            </a:r>
            <a:r>
              <a:rPr lang="en-US" sz="3000" i="1" cap="small" dirty="0" err="1" smtClean="0"/>
              <a:t>SCN9A</a:t>
            </a:r>
            <a:r>
              <a:rPr lang="en-US" sz="3000" i="1" cap="small" dirty="0" smtClean="0"/>
              <a:t> Gene</a:t>
            </a:r>
            <a:endParaRPr lang="en-US" sz="3000" i="1" cap="small" dirty="0"/>
          </a:p>
        </p:txBody>
      </p:sp>
      <p:sp>
        <p:nvSpPr>
          <p:cNvPr id="3" name="Content Placeholder 2"/>
          <p:cNvSpPr>
            <a:spLocks noGrp="1"/>
          </p:cNvSpPr>
          <p:nvPr>
            <p:ph sz="quarter" idx="1"/>
          </p:nvPr>
        </p:nvSpPr>
        <p:spPr>
          <a:xfrm>
            <a:off x="301752" y="1527048"/>
            <a:ext cx="8503920" cy="1749552"/>
          </a:xfrm>
        </p:spPr>
        <p:txBody>
          <a:bodyPr>
            <a:normAutofit/>
          </a:bodyPr>
          <a:lstStyle/>
          <a:p>
            <a:r>
              <a:rPr lang="en-US" sz="2000" dirty="0" smtClean="0"/>
              <a:t>A single gene plays the dominant role in our level of pain-sensitivity</a:t>
            </a:r>
          </a:p>
          <a:p>
            <a:r>
              <a:rPr lang="en-US" sz="2000" dirty="0" smtClean="0"/>
              <a:t>Variant alleles of the gene </a:t>
            </a:r>
            <a:r>
              <a:rPr lang="en-US" sz="2000" dirty="0" err="1" smtClean="0"/>
              <a:t>SCN9A</a:t>
            </a:r>
            <a:r>
              <a:rPr lang="en-US" sz="2000" dirty="0" smtClean="0"/>
              <a:t> code for the a-subunit of the voltage-gated sodium channel </a:t>
            </a:r>
            <a:r>
              <a:rPr lang="en-US" sz="2000" dirty="0" err="1" smtClean="0"/>
              <a:t>Nav1.7</a:t>
            </a:r>
            <a:r>
              <a:rPr lang="en-US" sz="2000" dirty="0" smtClean="0"/>
              <a:t> in </a:t>
            </a:r>
            <a:r>
              <a:rPr lang="en-US" sz="2000" dirty="0" err="1" smtClean="0"/>
              <a:t>nociceptive</a:t>
            </a:r>
            <a:r>
              <a:rPr lang="en-US" sz="2000" dirty="0" smtClean="0"/>
              <a:t> neurons</a:t>
            </a:r>
          </a:p>
          <a:p>
            <a:r>
              <a:rPr lang="en-US" sz="2000" dirty="0" smtClean="0"/>
              <a:t>Activating mutations in </a:t>
            </a:r>
            <a:r>
              <a:rPr lang="en-US" sz="2000" dirty="0" err="1" smtClean="0"/>
              <a:t>SCN9A</a:t>
            </a:r>
            <a:r>
              <a:rPr lang="en-US" sz="2000" dirty="0" smtClean="0"/>
              <a:t> lead to rare conditions such as “man on fire” syndrome -  relentless, searing pain</a:t>
            </a:r>
            <a:endParaRPr lang="en-US" sz="2000" dirty="0"/>
          </a:p>
        </p:txBody>
      </p:sp>
      <p:sp>
        <p:nvSpPr>
          <p:cNvPr id="6" name="Content Placeholder 2"/>
          <p:cNvSpPr txBox="1">
            <a:spLocks/>
          </p:cNvSpPr>
          <p:nvPr/>
        </p:nvSpPr>
        <p:spPr>
          <a:xfrm>
            <a:off x="304800" y="3276600"/>
            <a:ext cx="3505200" cy="2057400"/>
          </a:xfrm>
          <a:prstGeom prst="rect">
            <a:avLst/>
          </a:prstGeom>
        </p:spPr>
        <p:txBody>
          <a:bodyPr vert="horz">
            <a:normAutofit fontScale="92500" lnSpcReduction="10000"/>
          </a:bodyPr>
          <a:lstStyle/>
          <a:p>
            <a:pPr marL="274320" lvl="0" indent="-274320">
              <a:spcBef>
                <a:spcPct val="20000"/>
              </a:spcBef>
              <a:buClr>
                <a:schemeClr val="accent1"/>
              </a:buClr>
              <a:buSzPct val="85000"/>
              <a:buFont typeface="Wingdings 2"/>
              <a:buChar char=""/>
            </a:pPr>
            <a:r>
              <a:rPr lang="en-US" sz="2000" dirty="0"/>
              <a:t>Inactivating mutations cause a complete absence of </a:t>
            </a:r>
            <a:r>
              <a:rPr lang="en-US" sz="2000" dirty="0" smtClean="0"/>
              <a:t>pain</a:t>
            </a:r>
          </a:p>
          <a:p>
            <a:pPr marL="274320" lvl="0" indent="-274320">
              <a:spcBef>
                <a:spcPct val="20000"/>
              </a:spcBef>
              <a:buClr>
                <a:schemeClr val="accent1"/>
              </a:buClr>
              <a:buSzPct val="85000"/>
              <a:buFont typeface="Wingdings 2"/>
              <a:buChar char=""/>
            </a:pPr>
            <a:r>
              <a:rPr lang="en-US" sz="2000" dirty="0"/>
              <a:t>O</a:t>
            </a:r>
            <a:r>
              <a:rPr lang="en-US" sz="2000" dirty="0" smtClean="0"/>
              <a:t>ther alleles cause unusually high, or </a:t>
            </a:r>
            <a:r>
              <a:rPr lang="en-US" sz="2000" i="1" dirty="0" smtClean="0"/>
              <a:t>unusually low</a:t>
            </a:r>
            <a:r>
              <a:rPr lang="en-US" sz="2000" dirty="0" smtClean="0"/>
              <a:t>, pain sensitivity</a:t>
            </a:r>
          </a:p>
        </p:txBody>
      </p:sp>
      <p:sp>
        <p:nvSpPr>
          <p:cNvPr id="8" name="Footer Placeholder 7"/>
          <p:cNvSpPr>
            <a:spLocks noGrp="1"/>
          </p:cNvSpPr>
          <p:nvPr>
            <p:ph type="ftr" sz="quarter" idx="11"/>
          </p:nvPr>
        </p:nvSpPr>
        <p:spPr/>
        <p:txBody>
          <a:bodyPr/>
          <a:lstStyle/>
          <a:p>
            <a:r>
              <a:rPr lang="en-US" smtClean="0"/>
              <a:t>David Pearce - www.abolitionist.com</a:t>
            </a:r>
            <a:endParaRPr lang="en-US"/>
          </a:p>
        </p:txBody>
      </p:sp>
      <p:sp>
        <p:nvSpPr>
          <p:cNvPr id="9" name="TextBox 8"/>
          <p:cNvSpPr txBox="1"/>
          <p:nvPr/>
        </p:nvSpPr>
        <p:spPr>
          <a:xfrm>
            <a:off x="533400" y="5181600"/>
            <a:ext cx="3124200" cy="1015663"/>
          </a:xfrm>
          <a:prstGeom prst="rect">
            <a:avLst/>
          </a:prstGeom>
          <a:noFill/>
        </p:spPr>
        <p:txBody>
          <a:bodyPr wrap="square" rtlCol="0">
            <a:spAutoFit/>
          </a:bodyPr>
          <a:lstStyle/>
          <a:p>
            <a:endParaRPr lang="en-US" sz="1200" dirty="0" smtClean="0"/>
          </a:p>
          <a:p>
            <a:r>
              <a:rPr lang="en-US" sz="1200" dirty="0" err="1" smtClean="0"/>
              <a:t>Reimann</a:t>
            </a:r>
            <a:r>
              <a:rPr lang="en-US" sz="1200" i="1" dirty="0" smtClean="0"/>
              <a:t> et al</a:t>
            </a:r>
            <a:r>
              <a:rPr lang="en-US" sz="1200" dirty="0" smtClean="0"/>
              <a:t>, Pain perception is altered by a nucleotide polymorphism in </a:t>
            </a:r>
            <a:r>
              <a:rPr lang="en-US" sz="1200" dirty="0" err="1" smtClean="0"/>
              <a:t>SCN9A</a:t>
            </a:r>
            <a:r>
              <a:rPr lang="en-US" sz="1200" dirty="0" smtClean="0"/>
              <a:t>, </a:t>
            </a:r>
            <a:r>
              <a:rPr lang="en-US" sz="1200" i="1" dirty="0" smtClean="0"/>
              <a:t>Proc </a:t>
            </a:r>
            <a:r>
              <a:rPr lang="en-US" sz="1200" i="1" dirty="0" err="1" smtClean="0"/>
              <a:t>Natl</a:t>
            </a:r>
            <a:r>
              <a:rPr lang="en-US" sz="1200" i="1" dirty="0" smtClean="0"/>
              <a:t> </a:t>
            </a:r>
            <a:r>
              <a:rPr lang="en-US" sz="1200" i="1" dirty="0" err="1" smtClean="0"/>
              <a:t>Acad</a:t>
            </a:r>
            <a:r>
              <a:rPr lang="en-US" sz="1200" i="1" dirty="0" smtClean="0"/>
              <a:t> Sci. </a:t>
            </a:r>
            <a:r>
              <a:rPr lang="en-US" sz="1200" dirty="0" smtClean="0"/>
              <a:t>USA. 2010 Mar 16; 107(11):5148-53.  </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normAutofit fontScale="90000"/>
          </a:bodyPr>
          <a:lstStyle/>
          <a:p>
            <a:r>
              <a:rPr lang="en-US" cap="small" dirty="0" smtClean="0"/>
              <a:t>Challenge One: Physical Pain</a:t>
            </a:r>
            <a:br>
              <a:rPr lang="en-US" cap="small" dirty="0" smtClean="0"/>
            </a:br>
            <a:r>
              <a:rPr lang="en-US" cap="small" dirty="0" smtClean="0"/>
              <a:t> The Reproductive Revolution</a:t>
            </a:r>
            <a:endParaRPr lang="en-US" cap="small" dirty="0"/>
          </a:p>
        </p:txBody>
      </p:sp>
      <p:sp>
        <p:nvSpPr>
          <p:cNvPr id="3" name="Footer Placeholder 2"/>
          <p:cNvSpPr>
            <a:spLocks noGrp="1"/>
          </p:cNvSpPr>
          <p:nvPr>
            <p:ph type="ftr" sz="quarter" idx="11"/>
          </p:nvPr>
        </p:nvSpPr>
        <p:spPr/>
        <p:txBody>
          <a:bodyPr/>
          <a:lstStyle/>
          <a:p>
            <a:r>
              <a:rPr lang="en-US" smtClean="0"/>
              <a:t>David Pearce - www.abolitionist.com</a:t>
            </a:r>
            <a:endParaRPr lang="en-US"/>
          </a:p>
        </p:txBody>
      </p:sp>
      <p:sp>
        <p:nvSpPr>
          <p:cNvPr id="5" name="Content Placeholder 4"/>
          <p:cNvSpPr>
            <a:spLocks noGrp="1"/>
          </p:cNvSpPr>
          <p:nvPr>
            <p:ph sz="quarter" idx="1"/>
          </p:nvPr>
        </p:nvSpPr>
        <p:spPr>
          <a:xfrm>
            <a:off x="301752" y="1527048"/>
            <a:ext cx="8503920" cy="4797552"/>
          </a:xfrm>
        </p:spPr>
        <p:txBody>
          <a:bodyPr>
            <a:normAutofit fontScale="92500"/>
          </a:bodyPr>
          <a:lstStyle/>
          <a:p>
            <a:r>
              <a:rPr lang="en-US" dirty="0" smtClean="0"/>
              <a:t>Imminent reproductive revolution of “designer babies”</a:t>
            </a:r>
          </a:p>
          <a:p>
            <a:r>
              <a:rPr lang="en-US" dirty="0" smtClean="0"/>
              <a:t>Pre-implantation diagnosis will shortly become routine</a:t>
            </a:r>
          </a:p>
          <a:p>
            <a:pPr algn="ctr">
              <a:buNone/>
            </a:pPr>
            <a:endParaRPr lang="en-US" b="1" dirty="0" smtClean="0"/>
          </a:p>
          <a:p>
            <a:pPr algn="ctr">
              <a:buNone/>
            </a:pPr>
            <a:r>
              <a:rPr lang="en-US" b="1" dirty="0" smtClean="0"/>
              <a:t>Question:</a:t>
            </a:r>
          </a:p>
          <a:p>
            <a:pPr algn="ctr">
              <a:buNone/>
            </a:pPr>
            <a:r>
              <a:rPr lang="en-US" dirty="0" smtClean="0"/>
              <a:t>Which allele of </a:t>
            </a:r>
            <a:r>
              <a:rPr lang="en-US" dirty="0" err="1" smtClean="0"/>
              <a:t>SCN9A</a:t>
            </a:r>
            <a:r>
              <a:rPr lang="en-US" dirty="0" smtClean="0"/>
              <a:t> - i.e. what level of pain sensitivity - would you choose for your future children?</a:t>
            </a:r>
          </a:p>
          <a:p>
            <a:pPr algn="ctr">
              <a:buNone/>
            </a:pPr>
            <a:r>
              <a:rPr lang="en-US" b="1" dirty="0" smtClean="0"/>
              <a:t>Prediction:</a:t>
            </a:r>
          </a:p>
          <a:p>
            <a:pPr algn="ctr">
              <a:buNone/>
            </a:pPr>
            <a:r>
              <a:rPr lang="en-US" dirty="0" smtClean="0"/>
              <a:t>Intense selection pressure against the nastier variants of </a:t>
            </a:r>
            <a:r>
              <a:rPr lang="en-US" dirty="0" err="1" smtClean="0"/>
              <a:t>SCN9A</a:t>
            </a:r>
            <a:r>
              <a:rPr lang="en-US" dirty="0" smtClean="0"/>
              <a:t> gene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1592</TotalTime>
  <Words>1323</Words>
  <Application>Microsoft Office PowerPoint</Application>
  <PresentationFormat>On-screen Show (4:3)</PresentationFormat>
  <Paragraphs>226</Paragraphs>
  <Slides>22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Georgia</vt:lpstr>
      <vt:lpstr>Wingdings 2</vt:lpstr>
      <vt:lpstr>Batang</vt:lpstr>
      <vt:lpstr>Wingdings</vt:lpstr>
      <vt:lpstr>Calibri</vt:lpstr>
      <vt:lpstr>Civic</vt:lpstr>
      <vt:lpstr>The Fate of the Meat World David Pearce</vt:lpstr>
      <vt:lpstr>The Challenge: Five obstacles to the well-being of all sentient life</vt:lpstr>
      <vt:lpstr>Congenital Analgesia</vt:lpstr>
      <vt:lpstr>The Hedonic Treadmill</vt:lpstr>
      <vt:lpstr>Meat Production</vt:lpstr>
      <vt:lpstr>Obligate Carnivores</vt:lpstr>
      <vt:lpstr>Challenge Five: Wildlife</vt:lpstr>
      <vt:lpstr>Challenge One: Physical Pain Case Study - SCN9A Gene</vt:lpstr>
      <vt:lpstr>Challenge One: Physical Pain  The Reproductive Revolution</vt:lpstr>
      <vt:lpstr>Challenge One: Physical Pain  Long-term Prospects</vt:lpstr>
      <vt:lpstr>Challenge Two: Psychological Pain The Hedonic Treadmill - Abolition versus recalibration</vt:lpstr>
      <vt:lpstr>Challenge Two: Psychological Pain  Designer Drugs</vt:lpstr>
      <vt:lpstr>Challenge Two: Psychological Pain  The Reproductive Revolution</vt:lpstr>
      <vt:lpstr>Challenge Three: Meat Eating Overcoming Anthropocentric Bias  Should all transhumanists adopt a cruelty-free vegan lifestyle?</vt:lpstr>
      <vt:lpstr>Challenge Four: Pets  Case Study</vt:lpstr>
      <vt:lpstr>Challenge Five: Wildlife Serial Killers Compared</vt:lpstr>
      <vt:lpstr>Challenge Five: Wildlife Lion and Lamb - Do we want to conserve wild animals?</vt:lpstr>
      <vt:lpstr>Ultimately…</vt:lpstr>
      <vt:lpstr>The Fate of the Meat World Mind uploading/whole brain emulation</vt:lpstr>
      <vt:lpstr>Prediction for Primordial Organic Life</vt:lpstr>
      <vt:lpstr>“Mighty Mouse”</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Fate of the Meat World</dc:title>
  <dc:creator>James Evans</dc:creator>
  <cp:lastModifiedBy>James Evans</cp:lastModifiedBy>
  <cp:revision>261</cp:revision>
  <dcterms:created xsi:type="dcterms:W3CDTF">2010-05-29T02:19:23Z</dcterms:created>
  <dcterms:modified xsi:type="dcterms:W3CDTF">2010-05-31T18:04:49Z</dcterms:modified>
</cp:coreProperties>
</file>